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aveSubsetFonts="1">
  <p:sldMasterIdLst>
    <p:sldMasterId id="214748369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above sun" initials="as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TxStyle/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2527" autoAdjust="0"/>
    <p:restoredTop sz="96513" autoAdjust="0"/>
  </p:normalViewPr>
  <p:slideViewPr>
    <p:cSldViewPr snapToGrid="0">
      <p:cViewPr varScale="1">
        <p:scale>
          <a:sx n="100" d="100"/>
          <a:sy n="100" d="100"/>
        </p:scale>
        <p:origin x="348" y="108"/>
      </p:cViewPr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commentAuthors" Target="commentAuthors.xml"  /><Relationship Id="rId46" Type="http://schemas.openxmlformats.org/officeDocument/2006/relationships/presProps" Target="presProps.xml"  /><Relationship Id="rId47" Type="http://schemas.openxmlformats.org/officeDocument/2006/relationships/viewProps" Target="viewProps.xml"  /><Relationship Id="rId48" Type="http://schemas.openxmlformats.org/officeDocument/2006/relationships/theme" Target="theme/theme1.xml"  /><Relationship Id="rId49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0456C2F-1F67-44A5-80B0-9C3A6CA33C82}" type="datetime1">
              <a:rPr lang="en-US"/>
              <a:pPr lvl="0">
                <a:defRPr/>
              </a:pPr>
              <a:t>7/17/2019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4E89A83-68FF-415A-9A02-55B4D0C3D054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5124C-2581-401B-9997-FF105A177F6D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F3AF0-3913-4506-9B77-4ADEDC116878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E5AEA-8783-4421-A8B7-668365E20CDD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A1EE-C964-45FA-8124-70074B733FC2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4BAEE-A8BD-4906-B2A2-1A32241A1914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84EE-9A0F-4E73-B167-44DEE8CB01E2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9E903-EF9D-49C0-819C-1609F9C836BD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8069-80D6-4C8E-9646-D5414E6779B8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84BB-C1DE-4AF3-9848-82793038BB73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E32B475-CF09-4E91-8518-660A1CE073E8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64" r:id="rId6"/>
    <p:sldLayoutId id="2147483673" r:id="rId7"/>
    <p:sldLayoutId id="2147483665" r:id="rId8"/>
    <p:sldLayoutId id="2147483666" r:id="rId9"/>
    <p:sldLayoutId id="214748366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projects.raspberrypi.org/en/pathways/getting-started-with-raspberry-pi" TargetMode="External"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file:///E:/&#44040;&#47588;&#44592;/Runroscore.mp4" TargetMode="External" /><Relationship Id="rId3" Type="http://schemas.openxmlformats.org/officeDocument/2006/relationships/image" Target="../media/image2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Relationship Id="rId3" Type="http://schemas.openxmlformats.org/officeDocument/2006/relationships/image" Target="../media/image23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Relationship Id="rId3" Type="http://schemas.openxmlformats.org/officeDocument/2006/relationships/image" Target="../media/image2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ubuntu.com/download/alternative-downloads" TargetMode="External" /><Relationship Id="rId3" Type="http://schemas.openxmlformats.org/officeDocument/2006/relationships/hyperlink" Target="https://www.youtube.com/watch?v=Rc0JxFEcnBs" TargetMode="External"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en-US" altLang="ko-KR" sz="4800"/>
              <a:t>Turtlebot</a:t>
            </a:r>
            <a:r>
              <a:rPr lang="ko-KR" altLang="en-US" sz="4800"/>
              <a:t>연동 메뉴얼</a:t>
            </a:r>
            <a:br>
              <a:rPr lang="en-US" altLang="ko-KR" sz="4800"/>
            </a:br>
            <a:endParaRPr lang="en-US" altLang="ko-KR" sz="48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35398" y="5214922"/>
            <a:ext cx="2771936" cy="1643077"/>
          </a:xfrm>
        </p:spPr>
        <p:txBody>
          <a:bodyPr anchor="ctr">
            <a:norm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1400" b="1"/>
              <a:t>2019</a:t>
            </a:r>
            <a:r>
              <a:rPr lang="ko-KR" altLang="en-US" sz="1400" b="1"/>
              <a:t>년 </a:t>
            </a:r>
            <a:r>
              <a:rPr lang="en-US" altLang="ko-KR" sz="1400" b="1"/>
              <a:t>7</a:t>
            </a:r>
            <a:r>
              <a:rPr lang="ko-KR" altLang="en-US" sz="1400" b="1"/>
              <a:t>월 </a:t>
            </a:r>
            <a:r>
              <a:rPr lang="en-US" altLang="ko-KR" sz="1400" b="1"/>
              <a:t>08 </a:t>
            </a:r>
            <a:r>
              <a:rPr lang="ko-KR" altLang="en-US" sz="1400" b="1"/>
              <a:t>일</a:t>
            </a:r>
            <a:r>
              <a:rPr lang="en-US" altLang="ko-KR" sz="1400" b="1"/>
              <a:t>~</a:t>
            </a:r>
            <a:endParaRPr lang="en-US" altLang="ko-KR" sz="1400" b="1"/>
          </a:p>
          <a:p>
            <a:pPr algn="r">
              <a:lnSpc>
                <a:spcPct val="150000"/>
              </a:lnSpc>
              <a:defRPr/>
            </a:pPr>
            <a:r>
              <a:rPr lang="ko-KR" altLang="en-US" sz="1400" b="1"/>
              <a:t>한세대학교  일반대학원</a:t>
            </a:r>
            <a:endParaRPr lang="ko-KR" altLang="en-US" sz="1400" b="1"/>
          </a:p>
          <a:p>
            <a:pPr algn="r">
              <a:lnSpc>
                <a:spcPct val="150000"/>
              </a:lnSpc>
              <a:defRPr/>
            </a:pPr>
            <a:r>
              <a:rPr lang="en-US" altLang="ko-KR" sz="1400" b="1"/>
              <a:t>IT </a:t>
            </a:r>
            <a:r>
              <a:rPr lang="ko-KR" altLang="en-US" sz="1400" b="1"/>
              <a:t>융합 전자공학과 자율주행팀</a:t>
            </a:r>
            <a:endParaRPr lang="ko-KR" altLang="en-US" sz="1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250">
        <p:fade thruBlk="1"/>
      </p:transition>
    </mc:Choice>
    <mc:Fallback>
      <p:transition xmlns:mc="http://schemas.openxmlformats.org/markup-compatibility/2006" xmlns:hp="http://schemas.haansoft.com/office/presentation/8.0" spd="med" mc:Ignorable="hp" hp:hslDur="125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1.PC Setup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1.4 Network Configuration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374" y="1821021"/>
            <a:ext cx="9435251" cy="3916087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403860" y="5867237"/>
            <a:ext cx="374113" cy="264957"/>
          </a:xfrm>
          <a:prstGeom prst="rect">
            <a:avLst/>
          </a:prstGeom>
        </p:spPr>
        <p:txBody>
          <a:bodyPr vert="eaVert" wrap="none">
            <a:spAutoFit/>
          </a:bodyPr>
          <a:p>
            <a:pPr>
              <a:defRPr/>
            </a:pPr>
            <a:endParaRPr lang="en-US" altLang="ko-KR" sz="1200"/>
          </a:p>
        </p:txBody>
      </p:sp>
      <p:sp>
        <p:nvSpPr>
          <p:cNvPr id="9" name=""/>
          <p:cNvSpPr txBox="1"/>
          <p:nvPr/>
        </p:nvSpPr>
        <p:spPr>
          <a:xfrm>
            <a:off x="329376" y="5728838"/>
            <a:ext cx="9011155" cy="45098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200"/>
              <a:t>-</a:t>
            </a:r>
            <a:r>
              <a:rPr lang="en-US" altLang="ko-KR" sz="1200">
                <a:latin typeface="맑은 고딕"/>
              </a:rPr>
              <a:t> ROS는 TurtleBot PC와 원격 PC 사이의 통신을 위해 IP 주소를 요구한다. </a:t>
            </a:r>
            <a:endParaRPr lang="en-US" altLang="ko-KR" sz="1200">
              <a:latin typeface="맑은 고딕"/>
            </a:endParaRPr>
          </a:p>
          <a:p>
            <a:pPr>
              <a:defRPr/>
            </a:pPr>
            <a:r>
              <a:rPr lang="en-US" altLang="ko-KR" sz="1200">
                <a:latin typeface="맑은 고딕"/>
              </a:rPr>
              <a:t>  원격 PC와 터틀봇 PC는 동일한 와이파이 라우터에 연결되어야 한다.</a:t>
            </a:r>
            <a:endParaRPr lang="en-US" altLang="ko-KR" sz="1200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1.PC Setup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sz="1400">
                <a:latin typeface="맑은 고딕"/>
                <a:ea typeface="맑은 고딕"/>
              </a:rPr>
              <a:t>- </a:t>
            </a:r>
            <a:r>
              <a:rPr lang="ko-KR" altLang="en-US" sz="1400">
                <a:latin typeface="맑은 고딕"/>
                <a:ea typeface="맑은 고딕"/>
              </a:rPr>
              <a:t>원격 PC의 IP 주소를 확인하려면 원격 PC의 터미널 창에 다음 명령을 입력한다</a:t>
            </a:r>
            <a:r>
              <a:rPr lang="en-US" altLang="ko-KR" sz="1400">
                <a:latin typeface="맑은 고딕"/>
                <a:ea typeface="맑은 고딕"/>
              </a:rPr>
              <a:t>.</a:t>
            </a:r>
            <a:endParaRPr lang="en-US" altLang="ko-KR" sz="1400">
              <a:latin typeface="맑은 고딕"/>
              <a:ea typeface="맑은 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  <p:grpSp>
        <p:nvGrpSpPr>
          <p:cNvPr id="9" name=""/>
          <p:cNvGrpSpPr/>
          <p:nvPr/>
        </p:nvGrpSpPr>
        <p:grpSpPr>
          <a:xfrm rot="0">
            <a:off x="919122" y="1591652"/>
            <a:ext cx="7237372" cy="358204"/>
            <a:chOff x="919121" y="1658327"/>
            <a:chExt cx="7237372" cy="358204"/>
          </a:xfrm>
        </p:grpSpPr>
        <p:sp>
          <p:nvSpPr>
            <p:cNvPr id="7" name=""/>
            <p:cNvSpPr/>
            <p:nvPr/>
          </p:nvSpPr>
          <p:spPr>
            <a:xfrm>
              <a:off x="919121" y="1658327"/>
              <a:ext cx="7237372" cy="358204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"/>
            <p:cNvSpPr txBox="1"/>
            <p:nvPr/>
          </p:nvSpPr>
          <p:spPr>
            <a:xfrm>
              <a:off x="1261045" y="1682748"/>
              <a:ext cx="849532" cy="298256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ko-KR" altLang="en-US" sz="1400">
                  <a:solidFill>
                    <a:schemeClr val="lt1"/>
                  </a:solidFill>
                </a:rPr>
                <a:t>$ ifconfig</a:t>
              </a:r>
              <a:endParaRPr lang="ko-KR" altLang="en-US" sz="1400">
                <a:solidFill>
                  <a:schemeClr val="lt1"/>
                </a:solidFill>
              </a:endParaRPr>
            </a:p>
          </p:txBody>
        </p:sp>
      </p:grp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0274" y="2041760"/>
            <a:ext cx="5515173" cy="46137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1.PC Setup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059886"/>
            <a:ext cx="8543925" cy="5117076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400">
                <a:latin typeface="맑은 고딕"/>
                <a:ea typeface="맑은 고딕"/>
              </a:rPr>
              <a:t>   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ko-KR" altLang="en-US" sz="2000"/>
              <a:t>localhost 수정( ‘~/.bashrc’ file 수정)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  <p:grpSp>
        <p:nvGrpSpPr>
          <p:cNvPr id="7" name=""/>
          <p:cNvGrpSpPr/>
          <p:nvPr/>
        </p:nvGrpSpPr>
        <p:grpSpPr>
          <a:xfrm rot="0">
            <a:off x="959827" y="1552005"/>
            <a:ext cx="7237372" cy="358204"/>
            <a:chOff x="919121" y="1658327"/>
            <a:chExt cx="7237372" cy="358204"/>
          </a:xfrm>
        </p:grpSpPr>
        <p:sp>
          <p:nvSpPr>
            <p:cNvPr id="8" name=""/>
            <p:cNvSpPr/>
            <p:nvPr/>
          </p:nvSpPr>
          <p:spPr>
            <a:xfrm>
              <a:off x="919121" y="1658327"/>
              <a:ext cx="7237372" cy="358204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"/>
            <p:cNvSpPr txBox="1"/>
            <p:nvPr/>
          </p:nvSpPr>
          <p:spPr>
            <a:xfrm>
              <a:off x="1261045" y="1682747"/>
              <a:ext cx="1409065" cy="2982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400">
                  <a:solidFill>
                    <a:schemeClr val="lt1"/>
                  </a:solidFill>
                </a:rPr>
                <a:t>$ nano ~/.bashrc</a:t>
              </a:r>
              <a:endParaRPr lang="ko-KR" altLang="en-US" sz="1400">
                <a:solidFill>
                  <a:schemeClr val="lt1"/>
                </a:solidFill>
              </a:endParaRPr>
            </a:p>
          </p:txBody>
        </p:sp>
      </p:grpSp>
      <p:sp>
        <p:nvSpPr>
          <p:cNvPr id="10" name=""/>
          <p:cNvSpPr txBox="1"/>
          <p:nvPr/>
        </p:nvSpPr>
        <p:spPr>
          <a:xfrm>
            <a:off x="943543" y="1956287"/>
            <a:ext cx="8250378" cy="72785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/>
              <a:t>Press </a:t>
            </a:r>
            <a:r>
              <a:rPr lang="ko-KR" altLang="en-US" sz="1400">
                <a:solidFill>
                  <a:srgbClr val="ff4546"/>
                </a:solidFill>
              </a:rPr>
              <a:t>alt+/ </a:t>
            </a:r>
            <a:r>
              <a:rPr lang="ko-KR" altLang="en-US" sz="1400"/>
              <a:t>to end line of the file.</a:t>
            </a:r>
            <a:endParaRPr lang="ko-KR" altLang="en-US" sz="1400"/>
          </a:p>
          <a:p>
            <a:pPr>
              <a:defRPr/>
            </a:pPr>
            <a:r>
              <a:rPr lang="ko-KR" altLang="en-US" sz="1400"/>
              <a:t>Modify the address of </a:t>
            </a:r>
            <a:r>
              <a:rPr lang="ko-KR" altLang="en-US" sz="1400">
                <a:solidFill>
                  <a:srgbClr val="ff0000"/>
                </a:solidFill>
              </a:rPr>
              <a:t>localhost</a:t>
            </a:r>
            <a:r>
              <a:rPr lang="ko-KR" altLang="en-US" sz="1400"/>
              <a:t> in the </a:t>
            </a:r>
            <a:r>
              <a:rPr lang="ko-KR" altLang="en-US" sz="1400">
                <a:solidFill>
                  <a:srgbClr val="ff4546"/>
                </a:solidFill>
              </a:rPr>
              <a:t>ROS_MASTER_URI </a:t>
            </a:r>
            <a:r>
              <a:rPr lang="ko-KR" altLang="en-US" sz="1400"/>
              <a:t>and </a:t>
            </a:r>
            <a:r>
              <a:rPr lang="ko-KR" altLang="en-US" sz="1400">
                <a:solidFill>
                  <a:srgbClr val="ff4546"/>
                </a:solidFill>
              </a:rPr>
              <a:t>ROS_HOSTNAME</a:t>
            </a:r>
            <a:r>
              <a:rPr lang="ko-KR" altLang="en-US" sz="1400"/>
              <a:t> with the IP address acquired from the above terminal window.</a:t>
            </a:r>
            <a:endParaRPr lang="ko-KR" altLang="en-US" sz="1400"/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3493" y="2636037"/>
            <a:ext cx="5966063" cy="4182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1.PC Setup</a:t>
            </a:r>
            <a:endParaRPr lang="en-US" altLang="ko-KR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 sz="2000"/>
              <a:t>source the bashrc with below command.</a:t>
            </a:r>
            <a:endParaRPr lang="ko-KR" altLang="en-US" sz="2000"/>
          </a:p>
        </p:txBody>
      </p:sp>
      <p:sp>
        <p:nvSpPr>
          <p:cNvPr id="8" name=""/>
          <p:cNvSpPr/>
          <p:nvPr/>
        </p:nvSpPr>
        <p:spPr>
          <a:xfrm>
            <a:off x="4790122" y="3373755"/>
            <a:ext cx="325755" cy="11049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00" b="0" i="0" strike="noStrike" mc:Ignorable="hp" hp:hslEmbossed="0">
                <a:solidFill>
                  <a:srgbClr val="333333">
                    <a:alpha val="100000"/>
                  </a:srgbClr>
                </a:solidFill>
                <a:latin typeface="Arial"/>
                <a:ea typeface="titillium-web"/>
              </a:rPr>
              <a:t>Enter the below command.</a:t>
            </a:r>
            <a:endParaRPr xmlns:mc="http://schemas.openxmlformats.org/markup-compatibility/2006" xmlns:hp="http://schemas.haansoft.com/office/presentation/8.0" sz="100" b="0" i="0" strike="noStrike" mc:Ignorable="hp" hp:hslEmbossed="0">
              <a:solidFill>
                <a:srgbClr val="333333">
                  <a:alpha val="100000"/>
                </a:srgbClr>
              </a:solidFill>
              <a:latin typeface="Arial"/>
              <a:ea typeface="titillium-web"/>
            </a:endParaRPr>
          </a:p>
        </p:txBody>
      </p:sp>
      <p:grpSp>
        <p:nvGrpSpPr>
          <p:cNvPr id="9" name=""/>
          <p:cNvGrpSpPr/>
          <p:nvPr/>
        </p:nvGrpSpPr>
        <p:grpSpPr>
          <a:xfrm rot="0">
            <a:off x="919122" y="1810727"/>
            <a:ext cx="7237372" cy="358204"/>
            <a:chOff x="919121" y="1658327"/>
            <a:chExt cx="7237372" cy="358204"/>
          </a:xfrm>
        </p:grpSpPr>
        <p:sp>
          <p:nvSpPr>
            <p:cNvPr id="10" name=""/>
            <p:cNvSpPr/>
            <p:nvPr/>
          </p:nvSpPr>
          <p:spPr>
            <a:xfrm>
              <a:off x="919121" y="1658327"/>
              <a:ext cx="7237372" cy="358204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"/>
            <p:cNvSpPr txBox="1"/>
            <p:nvPr/>
          </p:nvSpPr>
          <p:spPr>
            <a:xfrm>
              <a:off x="1261045" y="1682748"/>
              <a:ext cx="1506920" cy="2982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400">
                  <a:solidFill>
                    <a:schemeClr val="lt1"/>
                  </a:solidFill>
                </a:rPr>
                <a:t>$ source ~/.bashrc</a:t>
              </a:r>
              <a:endParaRPr lang="ko-KR" altLang="en-US" sz="14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SBC Setup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-Remote PC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 sz="1600">
                <a:latin typeface="맑은 고딕"/>
                <a:ea typeface="맑은 고딕"/>
              </a:rPr>
              <a:t>(</a:t>
            </a:r>
            <a:r>
              <a:rPr lang="ko-KR" altLang="en-US" sz="1600">
                <a:latin typeface="맑은 고딕"/>
                <a:ea typeface="맑은 고딕"/>
              </a:rPr>
              <a:t>라즈베리파이에 리눅스 설치를 위해 8기가 이상의 SD카드 준비 </a:t>
            </a:r>
            <a:r>
              <a:rPr lang="en-US" altLang="ko-KR" sz="1600">
                <a:latin typeface="맑은 고딕"/>
                <a:ea typeface="맑은 고딕"/>
              </a:rPr>
              <a:t>/</a:t>
            </a:r>
            <a:r>
              <a:rPr lang="ko-KR" altLang="en-US" sz="1600">
                <a:latin typeface="맑은 고딕"/>
                <a:ea typeface="맑은 고딕"/>
              </a:rPr>
              <a:t> 버거나 와플파이 모델에 적용 가능하며, 유로 패키지가 삭제되어 있음</a:t>
            </a:r>
            <a:r>
              <a:rPr lang="en-US" altLang="ko-KR" sz="1600">
                <a:latin typeface="맑은 고딕"/>
                <a:ea typeface="맑은 고딕"/>
              </a:rPr>
              <a:t>)</a:t>
            </a:r>
            <a:endParaRPr lang="en-US" altLang="ko-KR" sz="16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en-US" altLang="ko-KR" sz="1600">
                <a:latin typeface="맑은 고딕"/>
                <a:ea typeface="맑은 고딕"/>
              </a:rPr>
              <a:t> </a:t>
            </a:r>
            <a:r>
              <a:rPr lang="en-US" altLang="ko-KR" sz="2000">
                <a:latin typeface="맑은 고딕"/>
                <a:ea typeface="맑은 고딕"/>
              </a:rPr>
              <a:t>1. BalenaEtcher 프로그램 설치</a:t>
            </a:r>
            <a:endParaRPr lang="en-US" altLang="ko-KR" sz="2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en-US" altLang="ko-KR" sz="2000">
                <a:latin typeface="맑은 고딕"/>
                <a:ea typeface="맑은 고딕"/>
              </a:rPr>
              <a:t> 2. Linux distro image 다운로드 및 압축해제</a:t>
            </a:r>
            <a:endParaRPr lang="en-US" altLang="ko-KR" sz="19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600" u="sng">
                <a:latin typeface="맑은 고딕"/>
                <a:ea typeface="맑은 고딕"/>
              </a:rPr>
              <a:t>아래 URL 참조하여 이미지 다운로드 및 설치</a:t>
            </a:r>
            <a:endParaRPr lang="en-US" altLang="ko-KR" sz="1600" u="sng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ko-KR" altLang="en-US" sz="1600" u="sng">
                <a:latin typeface="맑은 고딕"/>
                <a:ea typeface="맑은 고딕"/>
              </a:rPr>
              <a:t>  </a:t>
            </a:r>
            <a:r>
              <a:rPr lang="en-US" altLang="ko-KR" sz="1600" u="sng">
                <a:latin typeface="맑은 고딕"/>
                <a:ea typeface="맑은 고딕"/>
              </a:rPr>
              <a:t>Direct Link : http://www.robotis.com/service/download.php?no=1738 </a:t>
            </a:r>
            <a:endParaRPr lang="en-US" altLang="ko-KR" sz="19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ko-KR" altLang="en-US" sz="2000">
                <a:latin typeface="맑은 고딕"/>
                <a:ea typeface="맑은 고딕"/>
              </a:rPr>
              <a:t> </a:t>
            </a:r>
            <a:r>
              <a:rPr lang="en-US" altLang="ko-KR" sz="2000">
                <a:latin typeface="맑은 고딕"/>
                <a:ea typeface="맑은 고딕"/>
              </a:rPr>
              <a:t>3.</a:t>
            </a:r>
            <a:r>
              <a:rPr lang="ko-KR" altLang="en-US" sz="2000">
                <a:latin typeface="맑은 고딕"/>
                <a:ea typeface="맑은 고딕"/>
              </a:rPr>
              <a:t> </a:t>
            </a:r>
            <a:r>
              <a:rPr lang="en-US" altLang="ko-KR" sz="2000">
                <a:latin typeface="맑은 고딕"/>
                <a:ea typeface="맑은 고딕"/>
              </a:rPr>
              <a:t>SD카드에 이미지 굽기</a:t>
            </a:r>
            <a:endParaRPr lang="en-US" altLang="ko-KR" sz="2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ko-KR" altLang="en-US" sz="2000">
                <a:latin typeface="맑은 고딕"/>
                <a:ea typeface="맑은 고딕"/>
              </a:rPr>
              <a:t>   </a:t>
            </a:r>
            <a:r>
              <a:rPr lang="en-US" altLang="ko-KR" sz="2000">
                <a:latin typeface="맑은 고딕"/>
                <a:ea typeface="맑은 고딕"/>
              </a:rPr>
              <a:t>다운로드후 (SDcard 삽입후) BalenaEtcher </a:t>
            </a:r>
            <a:r>
              <a:rPr lang="ko-KR" altLang="en-US" sz="2000">
                <a:latin typeface="맑은 고딕"/>
                <a:ea typeface="맑은 고딕"/>
              </a:rPr>
              <a:t> </a:t>
            </a:r>
            <a:r>
              <a:rPr lang="en-US" altLang="ko-KR" sz="2000">
                <a:latin typeface="맑은 고딕"/>
                <a:ea typeface="맑은 고딕"/>
              </a:rPr>
              <a:t>&gt;</a:t>
            </a:r>
            <a:r>
              <a:rPr lang="ko-KR" altLang="en-US" sz="2000">
                <a:latin typeface="맑은 고딕"/>
                <a:ea typeface="맑은 고딕"/>
              </a:rPr>
              <a:t> </a:t>
            </a:r>
            <a:r>
              <a:rPr lang="en-US" altLang="ko-KR" sz="2000">
                <a:latin typeface="맑은 고딕"/>
                <a:ea typeface="맑은 고딕"/>
              </a:rPr>
              <a:t>image select </a:t>
            </a:r>
            <a:r>
              <a:rPr lang="ko-KR" altLang="en-US" sz="2000">
                <a:latin typeface="맑은 고딕"/>
                <a:ea typeface="맑은 고딕"/>
              </a:rPr>
              <a:t> </a:t>
            </a:r>
            <a:r>
              <a:rPr lang="en-US" altLang="ko-KR" sz="2000">
                <a:latin typeface="맑은 고딕"/>
                <a:ea typeface="맑은 고딕"/>
              </a:rPr>
              <a:t>&gt; </a:t>
            </a:r>
            <a:r>
              <a:rPr lang="ko-KR" altLang="en-US" sz="2000">
                <a:latin typeface="맑은 고딕"/>
                <a:ea typeface="맑은 고딕"/>
              </a:rPr>
              <a:t>        </a:t>
            </a:r>
            <a:r>
              <a:rPr lang="en-US" altLang="ko-KR" sz="2000">
                <a:latin typeface="맑은 고딕"/>
                <a:ea typeface="맑은 고딕"/>
              </a:rPr>
              <a:t>image_rpi..zip 선택 &gt; flash start </a:t>
            </a:r>
            <a:endParaRPr lang="en-US" altLang="ko-KR" sz="2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en-US" altLang="ko-KR" sz="1600"/>
          </a:p>
          <a:p>
            <a:pPr marL="0" indent="0">
              <a:buNone/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SBC Setup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 - TurtleBot PC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 sz="2400">
                <a:latin typeface="맑은 고딕"/>
                <a:ea typeface="맑은 고딕"/>
              </a:rPr>
              <a:t> </a:t>
            </a:r>
            <a:r>
              <a:rPr lang="en-US" altLang="ko-KR" sz="2200">
                <a:latin typeface="맑은 고딕"/>
                <a:ea typeface="맑은 고딕"/>
              </a:rPr>
              <a:t>1) 로그인( pi / turtlebot) - 라즈베리파이 별도 모니터 및 키보드, 마우스 연결 사용</a:t>
            </a:r>
            <a:endParaRPr lang="en-US" altLang="ko-KR" sz="22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ko-KR" altLang="en-US" sz="2200">
                <a:latin typeface="맑은 고딕"/>
                <a:ea typeface="맑은 고딕"/>
              </a:rPr>
              <a:t> </a:t>
            </a:r>
            <a:r>
              <a:rPr lang="en-US" altLang="ko-KR" sz="2200">
                <a:latin typeface="맑은 고딕"/>
                <a:ea typeface="맑은 고딕"/>
              </a:rPr>
              <a:t>-</a:t>
            </a:r>
            <a:r>
              <a:rPr lang="ko-KR" altLang="en-US" sz="2200">
                <a:latin typeface="맑은 고딕"/>
                <a:ea typeface="맑은 고딕"/>
              </a:rPr>
              <a:t> </a:t>
            </a:r>
            <a:r>
              <a:rPr lang="en-US" altLang="ko-KR" sz="2200">
                <a:latin typeface="맑은 고딕"/>
                <a:ea typeface="맑은 고딕"/>
              </a:rPr>
              <a:t>설치 완료후 터틀봇</a:t>
            </a:r>
            <a:r>
              <a:rPr lang="ko-KR" altLang="en-US" sz="2200">
                <a:latin typeface="맑은 고딕"/>
                <a:ea typeface="맑은 고딕"/>
              </a:rPr>
              <a:t> </a:t>
            </a:r>
            <a:r>
              <a:rPr lang="en-US" altLang="ko-KR" sz="2200">
                <a:latin typeface="맑은 고딕"/>
                <a:ea typeface="맑은 고딕"/>
              </a:rPr>
              <a:t>configuration수정</a:t>
            </a:r>
            <a:endParaRPr lang="en-US" altLang="ko-KR" sz="22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en-US" altLang="ko-KR" sz="2200">
                <a:latin typeface="맑은 고딕"/>
                <a:ea typeface="맑은 고딕"/>
              </a:rPr>
              <a:t> </a:t>
            </a:r>
            <a:r>
              <a:rPr lang="en-US" altLang="ko-KR" sz="2000">
                <a:latin typeface="맑은 고딕"/>
                <a:ea typeface="맑은 고딕"/>
              </a:rPr>
              <a:t>(</a:t>
            </a:r>
            <a:r>
              <a:rPr lang="ko-KR" altLang="en-US" sz="2000">
                <a:latin typeface="맑은 고딕"/>
                <a:ea typeface="맑은 고딕"/>
              </a:rPr>
              <a:t>예 </a:t>
            </a:r>
            <a:r>
              <a:rPr lang="en-US" altLang="ko-KR" sz="2000">
                <a:latin typeface="맑은 고딕"/>
                <a:ea typeface="맑은 고딕"/>
              </a:rPr>
              <a:t>:hostname=bugrasp, passwd)</a:t>
            </a:r>
            <a:endParaRPr lang="en-US" altLang="ko-KR" sz="2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en-US" altLang="ko-KR" sz="2200">
                <a:latin typeface="맑은 고딕"/>
                <a:ea typeface="맑은 고딕"/>
              </a:rPr>
              <a:t>-</a:t>
            </a:r>
            <a:r>
              <a:rPr lang="ko-KR" altLang="en-US" sz="2200">
                <a:latin typeface="맑은 고딕"/>
                <a:ea typeface="맑은 고딕"/>
              </a:rPr>
              <a:t> </a:t>
            </a:r>
            <a:r>
              <a:rPr lang="en-US" altLang="ko-KR" sz="2200">
                <a:latin typeface="맑은 고딕"/>
                <a:ea typeface="맑은 고딕"/>
              </a:rPr>
              <a:t>무선 wifi 접속할 것 </a:t>
            </a:r>
            <a:r>
              <a:rPr lang="ko-KR" altLang="en-US" sz="2200">
                <a:latin typeface="맑은 고딕"/>
                <a:ea typeface="맑은 고딕"/>
              </a:rPr>
              <a:t> </a:t>
            </a:r>
            <a:r>
              <a:rPr lang="en-US" altLang="ko-KR" sz="2200">
                <a:latin typeface="맑은 고딕"/>
                <a:ea typeface="맑은 고딕"/>
              </a:rPr>
              <a:t>:</a:t>
            </a:r>
            <a:r>
              <a:rPr lang="ko-KR" altLang="en-US" sz="2200">
                <a:latin typeface="맑은 고딕"/>
                <a:ea typeface="맑은 고딕"/>
              </a:rPr>
              <a:t> </a:t>
            </a:r>
            <a:r>
              <a:rPr lang="en-US" altLang="ko-KR" sz="2200">
                <a:latin typeface="맑은 고딕"/>
                <a:ea typeface="맑은 고딕"/>
              </a:rPr>
              <a:t>(라즈베리 파이 네트워크 설정 :  우측상단 (네트워크연결(lab508) -&gt; IP주소찾기(teminel open (Ctrl+Alt+T)  &gt; </a:t>
            </a:r>
            <a:r>
              <a:rPr lang="en-US" altLang="ko-KR" sz="2200">
                <a:solidFill>
                  <a:srgbClr val="ff4546"/>
                </a:solidFill>
                <a:latin typeface="맑은 고딕"/>
                <a:ea typeface="맑은 고딕"/>
              </a:rPr>
              <a:t>ifconfig</a:t>
            </a:r>
            <a:r>
              <a:rPr lang="en-US" altLang="ko-KR" sz="2200">
                <a:latin typeface="맑은 고딕"/>
                <a:ea typeface="맑은 고딕"/>
              </a:rPr>
              <a:t>)</a:t>
            </a:r>
            <a:endParaRPr lang="en-US" altLang="ko-KR" sz="22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en-US" altLang="ko-KR" sz="2200">
                <a:latin typeface="맑은 고딕"/>
                <a:ea typeface="맑은 고딕"/>
              </a:rPr>
              <a:t>2) Expand filesystem to use a whole SD card</a:t>
            </a:r>
            <a:endParaRPr lang="en-US" altLang="ko-KR" sz="22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en-US" altLang="ko-KR" sz="2400"/>
              <a:t> </a:t>
            </a:r>
            <a:endParaRPr lang="en-US" altLang="ko-KR" sz="2400"/>
          </a:p>
          <a:p>
            <a:pPr marL="0" indent="0">
              <a:buNone/>
              <a:defRPr/>
            </a:pPr>
            <a:endParaRPr lang="en-US" altLang="ko-KR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  <p:grpSp>
        <p:nvGrpSpPr>
          <p:cNvPr id="10" name=""/>
          <p:cNvGrpSpPr/>
          <p:nvPr/>
        </p:nvGrpSpPr>
        <p:grpSpPr>
          <a:xfrm rot="0">
            <a:off x="846749" y="5221820"/>
            <a:ext cx="7660705" cy="790425"/>
            <a:chOff x="951686" y="4955442"/>
            <a:chExt cx="7660705" cy="790425"/>
          </a:xfrm>
        </p:grpSpPr>
        <p:sp>
          <p:nvSpPr>
            <p:cNvPr id="7" name=""/>
            <p:cNvSpPr/>
            <p:nvPr/>
          </p:nvSpPr>
          <p:spPr>
            <a:xfrm>
              <a:off x="951686" y="4955442"/>
              <a:ext cx="7660705" cy="781538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8" name=""/>
            <p:cNvSpPr txBox="1"/>
            <p:nvPr/>
          </p:nvSpPr>
          <p:spPr>
            <a:xfrm>
              <a:off x="1301750" y="5101980"/>
              <a:ext cx="3773041" cy="643887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indent="0">
                <a:buNone/>
                <a:defRPr/>
              </a:pPr>
              <a:r>
                <a:rPr lang="en-US" altLang="ko-KR" sz="1200">
                  <a:solidFill>
                    <a:schemeClr val="lt1"/>
                  </a:solidFill>
                  <a:latin typeface="Arial"/>
                  <a:cs typeface="Arial"/>
                </a:rPr>
                <a:t>$ Sudo raspi-config</a:t>
              </a:r>
              <a:endParaRPr lang="en-US" altLang="ko-KR" sz="1200">
                <a:solidFill>
                  <a:schemeClr val="lt1"/>
                </a:solidFill>
                <a:latin typeface="Arial"/>
                <a:cs typeface="Arial"/>
              </a:endParaRPr>
            </a:p>
            <a:p>
              <a:pPr marL="0" indent="0">
                <a:buNone/>
                <a:defRPr/>
              </a:pPr>
              <a:r>
                <a:rPr lang="en-US" altLang="ko-KR" sz="1200">
                  <a:solidFill>
                    <a:schemeClr val="lt1"/>
                  </a:solidFill>
                  <a:latin typeface="Arial"/>
                  <a:cs typeface="Arial"/>
                </a:rPr>
                <a:t>(select 7 Advanced Options &gt; A1 Expand Filesystem)</a:t>
              </a:r>
              <a:endParaRPr lang="en-US" altLang="ko-KR" sz="1200">
                <a:solidFill>
                  <a:schemeClr val="lt1"/>
                </a:solidFill>
                <a:latin typeface="Arial"/>
                <a:cs typeface="Arial"/>
              </a:endParaRPr>
            </a:p>
            <a:p>
              <a:pPr marL="0" indent="0">
                <a:buNone/>
                <a:defRPr/>
              </a:pPr>
              <a:endParaRPr lang="en-US" altLang="ko-KR" sz="1200">
                <a:solidFill>
                  <a:schemeClr val="lt1"/>
                </a:solidFill>
                <a:latin typeface="Arial"/>
                <a:cs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SBC Setup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sz="2400">
                <a:latin typeface="맑은 고딕"/>
                <a:ea typeface="맑은 고딕"/>
              </a:rPr>
              <a:t>3)</a:t>
            </a:r>
            <a:r>
              <a:rPr lang="ko-KR" altLang="en-US" sz="2400">
                <a:latin typeface="맑은 고딕"/>
                <a:ea typeface="맑은 고딕"/>
              </a:rPr>
              <a:t>무선 네트워크 접속 가이드라인 따르기</a:t>
            </a:r>
            <a:endParaRPr lang="ko-KR" altLang="en-US" sz="24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ko-KR" altLang="en-US" sz="2400" u="sng">
                <a:latin typeface="맑은 고딕"/>
                <a:ea typeface="맑은 고딕"/>
              </a:rPr>
              <a:t>( </a:t>
            </a:r>
            <a:r>
              <a:rPr lang="ko-KR" altLang="en-US" sz="2400" u="sng">
                <a:latin typeface="맑은 고딕"/>
                <a:ea typeface="맑은 고딕"/>
                <a:hlinkClick r:id="rId2"/>
              </a:rPr>
              <a:t>https://projects.raspberrypi.org/en/pathways/getting-started-with-raspberry-pi</a:t>
            </a:r>
            <a:endParaRPr lang="ko-KR" altLang="en-US" sz="2400" u="sng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ko-KR" altLang="en-US" sz="2400">
                <a:latin typeface="맑은 고딕"/>
                <a:ea typeface="맑은 고딕"/>
              </a:rPr>
              <a:t>4) 모든 PC의 날짜와 시간을 NTP 서버 프로토콜에 맞게 수정</a:t>
            </a:r>
            <a:endParaRPr lang="ko-KR" altLang="en-US" sz="2400" u="sng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ko-KR" altLang="en-US" sz="2400" u="sng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ko-KR" altLang="en-US" sz="2400" u="sng"/>
          </a:p>
          <a:p>
            <a:pPr marL="0" indent="0">
              <a:buNone/>
              <a:defRPr/>
            </a:pPr>
            <a:endParaRPr lang="en-US" altLang="ko-KR" sz="2400">
              <a:latin typeface="맑은 고딕"/>
              <a:ea typeface="맑은 고딕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  <p:grpSp>
        <p:nvGrpSpPr>
          <p:cNvPr id="9" name=""/>
          <p:cNvGrpSpPr/>
          <p:nvPr/>
        </p:nvGrpSpPr>
        <p:grpSpPr>
          <a:xfrm rot="0">
            <a:off x="894699" y="3121106"/>
            <a:ext cx="7286218" cy="691987"/>
            <a:chOff x="894699" y="3121106"/>
            <a:chExt cx="7286218" cy="691987"/>
          </a:xfrm>
        </p:grpSpPr>
        <p:sp>
          <p:nvSpPr>
            <p:cNvPr id="7" name=""/>
            <p:cNvSpPr/>
            <p:nvPr/>
          </p:nvSpPr>
          <p:spPr>
            <a:xfrm>
              <a:off x="894699" y="3121106"/>
              <a:ext cx="7286218" cy="691987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"/>
            <p:cNvSpPr txBox="1"/>
            <p:nvPr/>
          </p:nvSpPr>
          <p:spPr>
            <a:xfrm>
              <a:off x="1106364" y="3220020"/>
              <a:ext cx="3065195" cy="51187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1200">
                  <a:solidFill>
                    <a:schemeClr val="lt1"/>
                  </a:solidFill>
                  <a:latin typeface="Arial"/>
                  <a:cs typeface="Arial"/>
                </a:rPr>
                <a:t>s</a:t>
              </a:r>
              <a:r>
                <a:rPr lang="ko-KR" altLang="en-US" sz="1400">
                  <a:solidFill>
                    <a:schemeClr val="lt1"/>
                  </a:solidFill>
                  <a:latin typeface="Arial"/>
                  <a:cs typeface="Arial"/>
                </a:rPr>
                <a:t>udo apt-get install ntpdate</a:t>
              </a:r>
              <a:endParaRPr lang="ko-KR" altLang="en-US" sz="1400">
                <a:solidFill>
                  <a:schemeClr val="lt1"/>
                </a:solidFill>
                <a:latin typeface="Arial"/>
                <a:cs typeface="Arial"/>
              </a:endParaRPr>
            </a:p>
            <a:p>
              <a:pPr>
                <a:defRPr/>
              </a:pPr>
              <a:r>
                <a:rPr lang="ko-KR" altLang="en-US" sz="1400">
                  <a:solidFill>
                    <a:schemeClr val="lt1"/>
                  </a:solidFill>
                  <a:latin typeface="Arial"/>
                  <a:cs typeface="Arial"/>
                </a:rPr>
                <a:t>sudo ntpdate ntp.ubuntu.com</a:t>
              </a:r>
              <a:endParaRPr lang="ko-KR" altLang="en-US" sz="1400">
                <a:solidFill>
                  <a:schemeClr val="lt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1" name=""/>
          <p:cNvSpPr txBox="1"/>
          <p:nvPr/>
        </p:nvSpPr>
        <p:spPr>
          <a:xfrm>
            <a:off x="1220340" y="4711211"/>
            <a:ext cx="4805174" cy="1182859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200">
                <a:solidFill>
                  <a:schemeClr val="lt1"/>
                </a:solidFill>
              </a:rPr>
              <a:t> </a:t>
            </a:r>
            <a:r>
              <a:rPr lang="ko-KR" altLang="en-US" sz="1200">
                <a:solidFill>
                  <a:schemeClr val="lt1"/>
                </a:solidFill>
                <a:latin typeface="Arial"/>
                <a:cs typeface="Arial"/>
              </a:rPr>
              <a:t>nano ~/.bashrc</a:t>
            </a:r>
            <a:endParaRPr lang="ko-KR" altLang="en-US" sz="1200">
              <a:solidFill>
                <a:schemeClr val="lt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1200">
                <a:solidFill>
                  <a:schemeClr val="lt1"/>
                </a:solidFill>
                <a:latin typeface="Arial"/>
                <a:cs typeface="Arial"/>
              </a:rPr>
              <a:t> (modify `localhost` to REMOTE_PC_IP and RASPBERRY_PI_3_IP)</a:t>
            </a:r>
            <a:endParaRPr lang="ko-KR" altLang="en-US" sz="1200">
              <a:solidFill>
                <a:schemeClr val="lt1"/>
              </a:solidFill>
              <a:latin typeface="Arial"/>
              <a:cs typeface="Arial"/>
            </a:endParaRPr>
          </a:p>
          <a:p>
            <a:pPr>
              <a:defRPr/>
            </a:pPr>
            <a:endParaRPr lang="ko-KR" altLang="en-US" sz="1200">
              <a:solidFill>
                <a:schemeClr val="lt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1200">
                <a:solidFill>
                  <a:schemeClr val="lt1"/>
                </a:solidFill>
                <a:latin typeface="Arial"/>
                <a:cs typeface="Arial"/>
              </a:rPr>
              <a:t>  export ROS_MASTER_URI=http://REMOTE_PC_IP:11311</a:t>
            </a:r>
            <a:endParaRPr lang="ko-KR" altLang="en-US" sz="1200">
              <a:solidFill>
                <a:schemeClr val="lt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1200">
                <a:solidFill>
                  <a:schemeClr val="lt1"/>
                </a:solidFill>
                <a:latin typeface="Arial"/>
                <a:cs typeface="Arial"/>
              </a:rPr>
              <a:t>  export ROS_HOSTNAME=RASPBERRY_PI_3_IP</a:t>
            </a:r>
            <a:endParaRPr lang="ko-KR" altLang="en-US" sz="1200">
              <a:solidFill>
                <a:schemeClr val="lt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1200">
                <a:solidFill>
                  <a:schemeClr val="lt1"/>
                </a:solidFill>
                <a:latin typeface="Arial"/>
                <a:cs typeface="Arial"/>
              </a:rPr>
              <a:t>  source ~/.bashrc</a:t>
            </a:r>
            <a:endParaRPr lang="ko-KR" altLang="en-US" sz="1200">
              <a:solidFill>
                <a:schemeClr val="lt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SBC Setup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 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</a:t>
            </a:r>
            <a:r>
              <a:rPr lang="ko-KR" altLang="en-US">
                <a:solidFill>
                  <a:srgbClr val="ff4546"/>
                </a:solidFill>
              </a:rPr>
              <a:t>rm -rf his_lfcd_lds_driver</a:t>
            </a:r>
            <a:r>
              <a:rPr lang="ko-KR" altLang="en-US"/>
              <a:t>   ➡ </a:t>
            </a:r>
            <a:r>
              <a:rPr lang="ko-KR" altLang="en-US">
                <a:solidFill>
                  <a:srgbClr val="ff4546"/>
                </a:solidFill>
              </a:rPr>
              <a:t> ls -1 (enter)</a:t>
            </a:r>
            <a:r>
              <a:rPr lang="ko-KR" altLang="en-US"/>
              <a:t>  ➡ </a:t>
            </a:r>
            <a:r>
              <a:rPr lang="ko-KR" altLang="en-US" sz="2400"/>
              <a:t>다시   실행하기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17</a:t>
            </a:fld>
            <a:endParaRPr lang="en-US"/>
          </a:p>
        </p:txBody>
      </p:sp>
      <p:grpSp>
        <p:nvGrpSpPr>
          <p:cNvPr id="10" name=""/>
          <p:cNvGrpSpPr/>
          <p:nvPr/>
        </p:nvGrpSpPr>
        <p:grpSpPr>
          <a:xfrm rot="0">
            <a:off x="805147" y="1300122"/>
            <a:ext cx="8018912" cy="883301"/>
            <a:chOff x="471366" y="1202429"/>
            <a:chExt cx="8018912" cy="883301"/>
          </a:xfrm>
        </p:grpSpPr>
        <p:sp>
          <p:nvSpPr>
            <p:cNvPr id="8" name=""/>
            <p:cNvSpPr/>
            <p:nvPr/>
          </p:nvSpPr>
          <p:spPr>
            <a:xfrm>
              <a:off x="471366" y="1202429"/>
              <a:ext cx="8018911" cy="883301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f0d1e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"/>
            <p:cNvSpPr txBox="1"/>
            <p:nvPr/>
          </p:nvSpPr>
          <p:spPr>
            <a:xfrm>
              <a:off x="666748" y="1373389"/>
              <a:ext cx="7447428" cy="51773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>
                <a:buNone/>
                <a:defRPr/>
              </a:pPr>
              <a:r>
                <a:rPr lang="ko-KR" altLang="en-US" sz="1400">
                  <a:latin typeface="Arial"/>
                  <a:cs typeface="Arial"/>
                </a:rPr>
                <a:t>$ git clone https://github.com/ROBOTIS-GIT/hls_lfcd_lds_driver.git-   &gt;fatal: repository </a:t>
              </a:r>
              <a:endParaRPr lang="ko-KR" altLang="en-US" sz="1400">
                <a:latin typeface="Arial"/>
                <a:cs typeface="Arial"/>
              </a:endParaRPr>
            </a:p>
            <a:p>
              <a:pPr marL="0" indent="0">
                <a:buNone/>
                <a:defRPr/>
              </a:pPr>
              <a:r>
                <a:rPr lang="ko-KR" altLang="en-US" sz="1400">
                  <a:latin typeface="Arial"/>
                  <a:cs typeface="Arial"/>
                </a:rPr>
                <a:t>'https://github.com/ROBOTIS-GIT/' not found    </a:t>
              </a:r>
              <a:endParaRPr lang="ko-KR" altLang="en-US" sz="1400">
                <a:latin typeface="Arial"/>
                <a:cs typeface="Arial"/>
              </a:endParaRPr>
            </a:p>
          </p:txBody>
        </p:sp>
      </p:grpSp>
      <p:sp>
        <p:nvSpPr>
          <p:cNvPr id="12" name=""/>
          <p:cNvSpPr txBox="1"/>
          <p:nvPr/>
        </p:nvSpPr>
        <p:spPr>
          <a:xfrm>
            <a:off x="1391301" y="3661019"/>
            <a:ext cx="5205713" cy="94717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400">
                <a:solidFill>
                  <a:schemeClr val="lt1"/>
                </a:solidFill>
              </a:rPr>
              <a:t>s</a:t>
            </a:r>
            <a:r>
              <a:rPr lang="ko-KR" altLang="en-US" sz="1400">
                <a:solidFill>
                  <a:schemeClr val="lt1"/>
                </a:solidFill>
              </a:rPr>
              <a:t>udo raspi-config (select 7 Advanced Options &gt; A1 Expand Filesystem)</a:t>
            </a:r>
            <a:endParaRPr lang="ko-KR" altLang="en-US" sz="1400">
              <a:solidFill>
                <a:schemeClr val="lt1"/>
              </a:solidFill>
            </a:endParaRPr>
          </a:p>
          <a:p>
            <a:pPr>
              <a:defRPr/>
            </a:pPr>
            <a:endParaRPr lang="ko-KR" altLang="en-US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400">
                <a:solidFill>
                  <a:schemeClr val="lt1"/>
                </a:solidFill>
              </a:rPr>
              <a:t>sudo apt-get install ntpdate</a:t>
            </a:r>
            <a:endParaRPr lang="ko-KR" altLang="en-US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400">
                <a:solidFill>
                  <a:schemeClr val="lt1"/>
                </a:solidFill>
              </a:rPr>
              <a:t>sudo ntpdate ntp.ubuntu.com</a:t>
            </a:r>
            <a:endParaRPr lang="ko-KR" altLang="en-US" sz="1400">
              <a:solidFill>
                <a:schemeClr val="lt1"/>
              </a:solidFill>
            </a:endParaRPr>
          </a:p>
        </p:txBody>
      </p:sp>
      <p:grpSp>
        <p:nvGrpSpPr>
          <p:cNvPr id="13" name=""/>
          <p:cNvGrpSpPr/>
          <p:nvPr/>
        </p:nvGrpSpPr>
        <p:grpSpPr>
          <a:xfrm rot="0">
            <a:off x="927263" y="3343519"/>
            <a:ext cx="7660706" cy="874150"/>
            <a:chOff x="951686" y="4955442"/>
            <a:chExt cx="7660706" cy="874150"/>
          </a:xfrm>
        </p:grpSpPr>
        <p:sp>
          <p:nvSpPr>
            <p:cNvPr id="14" name=""/>
            <p:cNvSpPr/>
            <p:nvPr/>
          </p:nvSpPr>
          <p:spPr>
            <a:xfrm>
              <a:off x="951686" y="4955442"/>
              <a:ext cx="7660705" cy="781538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5" name=""/>
            <p:cNvSpPr txBox="1"/>
            <p:nvPr/>
          </p:nvSpPr>
          <p:spPr>
            <a:xfrm>
              <a:off x="1301749" y="5101980"/>
              <a:ext cx="4357663" cy="7276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  <a:latin typeface="Arial"/>
                  <a:cs typeface="Arial"/>
                </a:rPr>
                <a:t> sudo raspi-config</a:t>
              </a:r>
              <a:endParaRPr lang="en-US" altLang="ko-KR" sz="1400">
                <a:solidFill>
                  <a:schemeClr val="lt1"/>
                </a:solidFill>
                <a:latin typeface="Arial"/>
                <a:cs typeface="Arial"/>
              </a:endParaRPr>
            </a:p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  <a:latin typeface="Arial"/>
                  <a:cs typeface="Arial"/>
                </a:rPr>
                <a:t>(select 7 Advanced Options &gt; A1 Expand Filesystem)</a:t>
              </a:r>
              <a:endParaRPr lang="en-US" altLang="ko-KR" sz="1400">
                <a:solidFill>
                  <a:schemeClr val="lt1"/>
                </a:solidFill>
                <a:latin typeface="Arial"/>
                <a:cs typeface="Arial"/>
              </a:endParaRPr>
            </a:p>
            <a:p>
              <a:pPr marL="0" indent="0">
                <a:buNone/>
                <a:defRPr/>
              </a:pPr>
              <a:endParaRPr lang="en-US" altLang="ko-KR" sz="1400">
                <a:solidFill>
                  <a:schemeClr val="lt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6" name=""/>
          <p:cNvSpPr txBox="1"/>
          <p:nvPr/>
        </p:nvSpPr>
        <p:spPr>
          <a:xfrm>
            <a:off x="1187773" y="4457456"/>
            <a:ext cx="3065195" cy="51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chemeClr val="lt1"/>
                </a:solidFill>
                <a:latin typeface="Arial"/>
                <a:cs typeface="Arial"/>
              </a:rPr>
              <a:t>s</a:t>
            </a:r>
            <a:r>
              <a:rPr lang="ko-KR" altLang="en-US" sz="1400">
                <a:solidFill>
                  <a:schemeClr val="lt1"/>
                </a:solidFill>
                <a:latin typeface="Arial"/>
                <a:cs typeface="Arial"/>
              </a:rPr>
              <a:t>udo apt-get install ntpdate</a:t>
            </a:r>
            <a:endParaRPr lang="ko-KR" altLang="en-US" sz="1400">
              <a:solidFill>
                <a:schemeClr val="lt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1400">
                <a:solidFill>
                  <a:schemeClr val="lt1"/>
                </a:solidFill>
                <a:latin typeface="Arial"/>
                <a:cs typeface="Arial"/>
              </a:rPr>
              <a:t>sudo ntpdate ntp.ubuntu.com</a:t>
            </a:r>
            <a:endParaRPr lang="ko-KR" altLang="en-US" sz="1400">
              <a:solidFill>
                <a:schemeClr val="lt1"/>
              </a:solidFill>
              <a:latin typeface="Arial"/>
              <a:cs typeface="Arial"/>
            </a:endParaRPr>
          </a:p>
        </p:txBody>
      </p:sp>
      <p:grpSp>
        <p:nvGrpSpPr>
          <p:cNvPr id="17" name=""/>
          <p:cNvGrpSpPr/>
          <p:nvPr/>
        </p:nvGrpSpPr>
        <p:grpSpPr>
          <a:xfrm rot="0">
            <a:off x="919122" y="4309697"/>
            <a:ext cx="7644423" cy="1017628"/>
            <a:chOff x="894699" y="3121106"/>
            <a:chExt cx="7286218" cy="691987"/>
          </a:xfrm>
        </p:grpSpPr>
        <p:sp>
          <p:nvSpPr>
            <p:cNvPr id="18" name=""/>
            <p:cNvSpPr/>
            <p:nvPr/>
          </p:nvSpPr>
          <p:spPr>
            <a:xfrm>
              <a:off x="894699" y="3121106"/>
              <a:ext cx="7286218" cy="691987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"/>
            <p:cNvSpPr txBox="1"/>
            <p:nvPr/>
          </p:nvSpPr>
          <p:spPr>
            <a:xfrm>
              <a:off x="1106364" y="3265357"/>
              <a:ext cx="3065194" cy="3501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>
                  <a:solidFill>
                    <a:schemeClr val="lt1"/>
                  </a:solidFill>
                  <a:latin typeface="Arial"/>
                  <a:cs typeface="Arial"/>
                </a:rPr>
                <a:t>s</a:t>
              </a:r>
              <a:r>
                <a:rPr lang="ko-KR" altLang="en-US" sz="1400">
                  <a:solidFill>
                    <a:schemeClr val="lt1"/>
                  </a:solidFill>
                  <a:latin typeface="Arial"/>
                  <a:cs typeface="Arial"/>
                </a:rPr>
                <a:t>udo apt-get install ntpdate</a:t>
              </a:r>
              <a:endParaRPr lang="ko-KR" altLang="en-US" sz="1400">
                <a:solidFill>
                  <a:schemeClr val="lt1"/>
                </a:solidFill>
                <a:latin typeface="Arial"/>
                <a:cs typeface="Arial"/>
              </a:endParaRPr>
            </a:p>
            <a:p>
              <a:pPr>
                <a:defRPr/>
              </a:pPr>
              <a:r>
                <a:rPr lang="ko-KR" altLang="en-US" sz="1400">
                  <a:solidFill>
                    <a:schemeClr val="lt1"/>
                  </a:solidFill>
                  <a:latin typeface="Arial"/>
                  <a:cs typeface="Arial"/>
                </a:rPr>
                <a:t>sudo ntpdate ntp.ubuntu.com</a:t>
              </a:r>
              <a:endParaRPr lang="ko-KR" altLang="en-US" sz="1400">
                <a:solidFill>
                  <a:schemeClr val="lt1"/>
                </a:solidFill>
                <a:latin typeface="Arial"/>
                <a:cs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SBC Setup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 </a:t>
            </a:r>
            <a:r>
              <a:rPr lang="en-US" altLang="ko-KR">
                <a:latin typeface="맑은 고딕"/>
                <a:ea typeface="맑은 고딕"/>
              </a:rPr>
              <a:t>5)</a:t>
            </a:r>
            <a:r>
              <a:rPr lang="ko-KR" altLang="en-US">
                <a:latin typeface="맑은 고딕"/>
                <a:ea typeface="맑은 고딕"/>
              </a:rPr>
              <a:t> 네트워크 설정</a:t>
            </a:r>
            <a:endParaRPr lang="ko-KR" altLang="en-US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en-US" altLang="ko-KR">
                <a:latin typeface="맑은 고딕"/>
                <a:ea typeface="맑은 고딕"/>
              </a:rPr>
              <a:t>- </a:t>
            </a:r>
            <a:r>
              <a:rPr lang="ko-KR" altLang="en-US">
                <a:latin typeface="맑은 고딕"/>
                <a:ea typeface="맑은 고딕"/>
              </a:rPr>
              <a:t>양 PC에서 서로 호출할 수 있도록 설정함.</a:t>
            </a:r>
            <a:endParaRPr lang="ko-KR" altLang="en-US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en-US" altLang="ko-KR">
                <a:latin typeface="맑은 고딕"/>
                <a:ea typeface="맑은 고딕"/>
              </a:rPr>
              <a:t> 5.1</a:t>
            </a:r>
            <a:r>
              <a:rPr lang="ko-KR" altLang="en-US">
                <a:latin typeface="맑은 고딕"/>
                <a:ea typeface="맑은 고딕"/>
              </a:rPr>
              <a:t> </a:t>
            </a:r>
            <a:r>
              <a:rPr lang="ko-KR" altLang="en-US" sz="2400">
                <a:latin typeface="맑은 고딕"/>
                <a:ea typeface="맑은 고딕"/>
              </a:rPr>
              <a:t>공유기 관리를 열어 우분투와 같은 DNS에 </a:t>
            </a:r>
            <a:r>
              <a:rPr lang="en-US" altLang="ko-KR" sz="2400">
                <a:latin typeface="맑은 고딕"/>
                <a:ea typeface="맑은 고딕"/>
              </a:rPr>
              <a:t> </a:t>
            </a:r>
            <a:r>
              <a:rPr lang="ko-KR" altLang="en-US" sz="2400">
                <a:latin typeface="맑은 고딕"/>
                <a:ea typeface="맑은 고딕"/>
              </a:rPr>
              <a:t>위치하도록 수정</a:t>
            </a:r>
            <a:endParaRPr lang="ko-KR" altLang="en-US" sz="24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en-US" altLang="ko-KR" sz="2400">
                <a:latin typeface="맑은 고딕"/>
                <a:ea typeface="맑은 고딕"/>
              </a:rPr>
              <a:t>   </a:t>
            </a:r>
            <a:r>
              <a:rPr lang="ko-KR" altLang="en-US" sz="2400">
                <a:latin typeface="맑은 고딕"/>
                <a:ea typeface="맑은 고딕"/>
              </a:rPr>
              <a:t>( DHCP Server Setup에 IP 추가 )</a:t>
            </a:r>
            <a:endParaRPr lang="ko-KR" altLang="en-US" sz="24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> </a:t>
            </a:r>
            <a:r>
              <a:rPr lang="en-US" altLang="ko-KR">
                <a:latin typeface="맑은 고딕"/>
                <a:ea typeface="맑은 고딕"/>
              </a:rPr>
              <a:t>5.2 </a:t>
            </a:r>
            <a:r>
              <a:rPr lang="ko-KR" altLang="en-US">
                <a:latin typeface="맑은 고딕"/>
                <a:ea typeface="맑은 고딕"/>
              </a:rPr>
              <a:t>/etc/hosts파일의 hostname과 IP 수정</a:t>
            </a:r>
            <a:endParaRPr lang="ko-KR" altLang="en-US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en-US" altLang="ko-KR">
                <a:latin typeface="맑은 고딕"/>
                <a:ea typeface="맑은 고딕"/>
              </a:rPr>
              <a:t> </a:t>
            </a:r>
            <a:r>
              <a:rPr lang="ko-KR" altLang="en-US" sz="2500">
                <a:latin typeface="맑은 고딕"/>
                <a:ea typeface="맑은 고딕"/>
              </a:rPr>
              <a:t>예</a:t>
            </a:r>
            <a:r>
              <a:rPr lang="en-US" altLang="ko-KR">
                <a:latin typeface="맑은 고딕"/>
                <a:ea typeface="맑은 고딕"/>
              </a:rPr>
              <a:t>)  </a:t>
            </a:r>
            <a:r>
              <a:rPr lang="ko-KR" altLang="en-US">
                <a:latin typeface="맑은 고딕"/>
                <a:ea typeface="맑은 고딕"/>
              </a:rPr>
              <a:t>192.168.0.50 ubuntu</a:t>
            </a:r>
            <a:endParaRPr lang="ko-KR" altLang="en-US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en-US" altLang="ko-KR">
                <a:latin typeface="맑은 고딕"/>
                <a:ea typeface="맑은 고딕"/>
              </a:rPr>
              <a:t>      </a:t>
            </a:r>
            <a:r>
              <a:rPr lang="ko-KR" altLang="en-US">
                <a:latin typeface="맑은 고딕"/>
                <a:ea typeface="맑은 고딕"/>
              </a:rPr>
              <a:t>192.168.0.69 bugrasp</a:t>
            </a:r>
            <a:endParaRPr lang="ko-KR" altLang="en-US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> </a:t>
            </a:r>
            <a:r>
              <a:rPr lang="en-US" altLang="ko-KR">
                <a:latin typeface="맑은 고딕"/>
                <a:ea typeface="맑은 고딕"/>
              </a:rPr>
              <a:t>5.3</a:t>
            </a:r>
            <a:r>
              <a:rPr lang="ko-KR" altLang="en-US">
                <a:latin typeface="맑은 고딕"/>
                <a:ea typeface="맑은 고딕"/>
              </a:rPr>
              <a:t> cat /etc/hosts  </a:t>
            </a:r>
            <a:r>
              <a:rPr lang="ko-KR" altLang="en-US">
                <a:latin typeface="맑은 고딕"/>
              </a:rPr>
              <a:t>➡</a:t>
            </a:r>
            <a:r>
              <a:rPr lang="ko-KR" altLang="en-US">
                <a:latin typeface="맑은 고딕"/>
                <a:ea typeface="맑은 고딕"/>
              </a:rPr>
              <a:t> nano /etc/hosts</a:t>
            </a:r>
            <a:r>
              <a:rPr lang="ko-KR" altLang="en-US" u="sng">
                <a:latin typeface="맑은 고딕"/>
                <a:ea typeface="맑은 고딕"/>
              </a:rPr>
              <a:t>(lje) </a:t>
            </a:r>
            <a:endParaRPr lang="ko-KR" altLang="en-US" u="sng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5602729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 </a:t>
            </a:r>
            <a:r>
              <a:rPr lang="en-US" altLang="ko-KR">
                <a:latin typeface="맑은 고딕"/>
                <a:ea typeface="맑은 고딕"/>
              </a:rPr>
              <a:t>5.4</a:t>
            </a:r>
            <a:r>
              <a:rPr lang="ko-KR" altLang="en-US">
                <a:latin typeface="맑은 고딕"/>
                <a:ea typeface="맑은 고딕"/>
              </a:rPr>
              <a:t> </a:t>
            </a:r>
            <a:r>
              <a:rPr lang="en-US" altLang="ko-KR">
                <a:latin typeface="맑은 고딕"/>
                <a:ea typeface="맑은 고딕"/>
              </a:rPr>
              <a:t>bashrc </a:t>
            </a:r>
            <a:r>
              <a:rPr lang="ko-KR" altLang="en-US">
                <a:latin typeface="맑은 고딕"/>
                <a:ea typeface="맑은 고딕"/>
              </a:rPr>
              <a:t>수정</a:t>
            </a:r>
            <a:endParaRPr lang="ko-KR" altLang="en-US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 sz="2000">
                <a:latin typeface="맑은 고딕"/>
                <a:ea typeface="맑은 고딕"/>
              </a:rPr>
              <a:t>➠ nano ~/.bashrc 실행후 파일 마지막에 아래와 같이 추가, 저장</a:t>
            </a:r>
            <a:endParaRPr lang="ko-KR" altLang="en-US" sz="2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ko-KR" alt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19</a:t>
            </a:fld>
            <a:endParaRPr lang="en-US"/>
          </a:p>
        </p:txBody>
      </p:sp>
      <p:sp>
        <p:nvSpPr>
          <p:cNvPr id="7" name=""/>
          <p:cNvSpPr/>
          <p:nvPr/>
        </p:nvSpPr>
        <p:spPr>
          <a:xfrm>
            <a:off x="910980" y="1755775"/>
            <a:ext cx="8246860" cy="1673224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"/>
          <p:cNvSpPr txBox="1"/>
          <p:nvPr/>
        </p:nvSpPr>
        <p:spPr>
          <a:xfrm>
            <a:off x="1309891" y="1909184"/>
            <a:ext cx="4858499" cy="137694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400">
                <a:solidFill>
                  <a:schemeClr val="lt1"/>
                </a:solidFill>
              </a:rPr>
              <a:t>nano ~/.bashrc</a:t>
            </a:r>
            <a:endParaRPr lang="ko-KR" altLang="en-US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400">
                <a:solidFill>
                  <a:schemeClr val="lt1"/>
                </a:solidFill>
              </a:rPr>
              <a:t>  (modify `localhost` to REMOTE_PC_IP and RASPBERRY_PI_3_IP)</a:t>
            </a:r>
            <a:endParaRPr lang="ko-KR" altLang="en-US" sz="1400">
              <a:solidFill>
                <a:schemeClr val="lt1"/>
              </a:solidFill>
            </a:endParaRPr>
          </a:p>
          <a:p>
            <a:pPr>
              <a:defRPr/>
            </a:pPr>
            <a:endParaRPr lang="ko-KR" altLang="en-US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400">
                <a:solidFill>
                  <a:schemeClr val="lt1"/>
                </a:solidFill>
              </a:rPr>
              <a:t>  export ROS_MASTER_URI=http://REMOTE_PC_IP:11311</a:t>
            </a:r>
            <a:endParaRPr lang="ko-KR" altLang="en-US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400">
                <a:solidFill>
                  <a:schemeClr val="lt1"/>
                </a:solidFill>
              </a:rPr>
              <a:t>  export ROS_HOSTNAME=RASPBERRY_PI_3_IP</a:t>
            </a:r>
            <a:endParaRPr lang="ko-KR" altLang="en-US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400">
                <a:solidFill>
                  <a:schemeClr val="lt1"/>
                </a:solidFill>
              </a:rPr>
              <a:t>  source ~/.bashrc</a:t>
            </a:r>
            <a:endParaRPr lang="ko-KR" altLang="en-US" sz="1400">
              <a:solidFill>
                <a:schemeClr val="lt1"/>
              </a:solidFill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113" y="3843641"/>
            <a:ext cx="6318711" cy="29074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목차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lvl="0">
              <a:defRPr/>
            </a:pPr>
            <a:r>
              <a:rPr lang="ko-KR" altLang="en-US"/>
              <a:t>&lt; 목차 &gt;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1.개요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2.특징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2.1 ROS Platform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2.2 Affordable Cost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2.3 Small size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2.4 ROS Standard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2.5 Extensibility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2.6 Modular Actuate for Mobile Robot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2.7 Open Control Board for ROS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2.8 Strong Sensor Lineups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2.9 Open Source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3.규격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3.1 Hardware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3.2 Dimension and Mass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3.3. Component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D99A993-5017-4D9E-85BB-AF1449BD6E2F}" type="datetime1">
              <a:rPr lang="ko-KR" altLang="en-US"/>
              <a:pPr lvl="0">
                <a:defRPr/>
              </a:pPr>
              <a:t>2019-07-09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SBC Setup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sz="2600">
                <a:latin typeface="맑은 고딕"/>
                <a:ea typeface="맑은 고딕"/>
              </a:rPr>
              <a:t>5.5</a:t>
            </a:r>
            <a:r>
              <a:rPr lang="ko-KR" altLang="en-US" sz="2600">
                <a:latin typeface="맑은 고딕"/>
                <a:ea typeface="맑은 고딕"/>
              </a:rPr>
              <a:t>  turtlebot에서 remote PC 에 원격 접속함.</a:t>
            </a:r>
            <a:endParaRPr lang="ko-KR" altLang="en-US" sz="26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ko-KR" altLang="en-US" sz="26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 sz="2500"/>
              <a:t>➠ </a:t>
            </a:r>
            <a:r>
              <a:rPr lang="ko-KR" altLang="en-US" sz="2500">
                <a:latin typeface="맑은 고딕"/>
                <a:ea typeface="맑은 고딕"/>
              </a:rPr>
              <a:t>ssh pi@192.168.0.48 실행</a:t>
            </a:r>
            <a:endParaRPr lang="ko-KR" altLang="en-US" sz="25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ko-KR" altLang="en-US" sz="2500">
                <a:latin typeface="맑은 고딕"/>
              </a:rPr>
              <a:t>➠</a:t>
            </a:r>
            <a:r>
              <a:rPr lang="ko-KR" altLang="en-US" sz="2500">
                <a:latin typeface="맑은 고딕"/>
                <a:ea typeface="맑은 고딕"/>
              </a:rPr>
              <a:t> ssh ubuntuID@192.168.0.?? 실행 (예)</a:t>
            </a:r>
            <a:endParaRPr lang="ko-KR" altLang="en-US" sz="2500"/>
          </a:p>
          <a:p>
            <a:pPr marL="0" indent="0">
              <a:buNone/>
              <a:defRPr/>
            </a:pPr>
            <a:endParaRPr lang="ko-KR" altLang="en-US" sz="25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20</a:t>
            </a:fld>
            <a:endParaRPr lang="en-US"/>
          </a:p>
        </p:txBody>
      </p:sp>
      <p:grpSp>
        <p:nvGrpSpPr>
          <p:cNvPr id="7" name=""/>
          <p:cNvGrpSpPr/>
          <p:nvPr/>
        </p:nvGrpSpPr>
        <p:grpSpPr>
          <a:xfrm rot="0">
            <a:off x="772584" y="2011484"/>
            <a:ext cx="7660706" cy="615510"/>
            <a:chOff x="951686" y="4955442"/>
            <a:chExt cx="7660706" cy="936851"/>
          </a:xfrm>
        </p:grpSpPr>
        <p:sp>
          <p:nvSpPr>
            <p:cNvPr id="8" name=""/>
            <p:cNvSpPr/>
            <p:nvPr/>
          </p:nvSpPr>
          <p:spPr>
            <a:xfrm>
              <a:off x="951686" y="4955442"/>
              <a:ext cx="7660705" cy="781538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9" name=""/>
            <p:cNvSpPr txBox="1"/>
            <p:nvPr/>
          </p:nvSpPr>
          <p:spPr>
            <a:xfrm>
              <a:off x="1301717" y="5101974"/>
              <a:ext cx="6685997" cy="790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  <a:latin typeface="Arial"/>
                  <a:cs typeface="Arial"/>
                </a:rPr>
                <a:t> </a:t>
              </a:r>
              <a:r>
                <a:rPr lang="ko-KR" altLang="en-US" sz="1400">
                  <a:solidFill>
                    <a:schemeClr val="lt1"/>
                  </a:solidFill>
                </a:rPr>
                <a:t>ssh pi@192.168.xxx.xxx (The IP 192.168.xxx.xxx is your Raspberry Pi's IP or hostname)</a:t>
              </a:r>
              <a:endParaRPr lang="ko-KR" altLang="en-US" sz="1400">
                <a:solidFill>
                  <a:schemeClr val="lt1"/>
                </a:solidFill>
              </a:endParaRPr>
            </a:p>
            <a:p>
              <a:pPr marL="0" indent="0">
                <a:buNone/>
                <a:defRPr/>
              </a:pPr>
              <a:endParaRPr lang="ko-KR" altLang="en-US" sz="14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SBC Setup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206320" y="1173860"/>
            <a:ext cx="5493358" cy="492169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21</a:t>
            </a:fld>
            <a:endParaRPr lang="en-US"/>
          </a:p>
        </p:txBody>
      </p:sp>
      <p:sp>
        <p:nvSpPr>
          <p:cNvPr id="7" name=""/>
          <p:cNvSpPr txBox="1"/>
          <p:nvPr/>
        </p:nvSpPr>
        <p:spPr>
          <a:xfrm>
            <a:off x="292263" y="6266148"/>
            <a:ext cx="8663859" cy="51374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/>
              <a:t>  ➠만일 상호 연결이 안될 경우 ssh를 실행해 보고 서버가 설치 안되어 있으면 설치하고 다시 연결 시도해 볼 것</a:t>
            </a:r>
            <a:endParaRPr lang="ko-KR" altLang="en-US" sz="1400"/>
          </a:p>
          <a:p>
            <a:pPr>
              <a:defRPr/>
            </a:pP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3.OpenCR Setup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  <a:defRPr/>
            </a:pPr>
            <a:r>
              <a:rPr lang="en-US" altLang="ko-KR"/>
              <a:t>3.1  OpenCR Firmware Upload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-OpenCR을 원격조종PC에 연결하거나 터틀봇PC에 연결한 후 다음 명령 수행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1) Burger 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수행완료시 [OK]jump_to_fw 메시지 출력 확인할 것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22</a:t>
            </a:fld>
            <a:endParaRPr lang="en-US"/>
          </a:p>
        </p:txBody>
      </p:sp>
      <p:grpSp>
        <p:nvGrpSpPr>
          <p:cNvPr id="9" name=""/>
          <p:cNvGrpSpPr/>
          <p:nvPr/>
        </p:nvGrpSpPr>
        <p:grpSpPr>
          <a:xfrm rot="0">
            <a:off x="848371" y="3072216"/>
            <a:ext cx="7999386" cy="1921144"/>
            <a:chOff x="929091" y="317231"/>
            <a:chExt cx="7999386" cy="1921144"/>
          </a:xfrm>
        </p:grpSpPr>
        <p:sp>
          <p:nvSpPr>
            <p:cNvPr id="7" name=""/>
            <p:cNvSpPr/>
            <p:nvPr/>
          </p:nvSpPr>
          <p:spPr>
            <a:xfrm>
              <a:off x="929091" y="317231"/>
              <a:ext cx="7999386" cy="1921144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8" name=""/>
            <p:cNvSpPr txBox="1"/>
            <p:nvPr/>
          </p:nvSpPr>
          <p:spPr>
            <a:xfrm>
              <a:off x="1257185" y="410059"/>
              <a:ext cx="7553069" cy="179557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export OPENCR_PORT=/dev/ttyACM0</a:t>
              </a:r>
              <a:endParaRPr lang="en-US" altLang="ko-KR" sz="1400">
                <a:solidFill>
                  <a:schemeClr val="lt1"/>
                </a:solidFill>
              </a:endParaRPr>
            </a:p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export OPENCR_MODEL=burger</a:t>
              </a:r>
              <a:endParaRPr lang="en-US" altLang="ko-KR" sz="1400">
                <a:solidFill>
                  <a:schemeClr val="lt1"/>
                </a:solidFill>
              </a:endParaRPr>
            </a:p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rm -rf ./opencr_update.tar.bz2</a:t>
              </a:r>
              <a:endParaRPr lang="en-US" altLang="ko-KR" sz="1400">
                <a:solidFill>
                  <a:schemeClr val="lt1"/>
                </a:solidFill>
              </a:endParaRPr>
            </a:p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wget </a:t>
              </a:r>
              <a:endParaRPr lang="en-US" altLang="ko-KR" sz="1400">
                <a:solidFill>
                  <a:schemeClr val="lt1"/>
                </a:solidFill>
              </a:endParaRPr>
            </a:p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https://github.com/ROBOTIS-GIT/OpenCR-Binaries/raw/master/turtlebot3/ROS1/latest/opencr_update.tar.bz2 &amp;&amp; tar -xvf opencr_update.tar.bz2 &amp;&amp; cd ./opencr_update &amp;&amp; ./update.sh $OPENCR_PORT $OPENCR_MODEL.opencr &amp;&amp; cd ..</a:t>
              </a:r>
              <a:endParaRPr lang="en-US" altLang="ko-KR" sz="14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3.OpenCR Setup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2) Waffle Pi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수행완료시 [OK]jump_to_fw 메시지 출력 확인할 것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23</a:t>
            </a:fld>
            <a:endParaRPr lang="en-US"/>
          </a:p>
        </p:txBody>
      </p:sp>
      <p:grpSp>
        <p:nvGrpSpPr>
          <p:cNvPr id="9" name=""/>
          <p:cNvGrpSpPr/>
          <p:nvPr/>
        </p:nvGrpSpPr>
        <p:grpSpPr>
          <a:xfrm rot="0">
            <a:off x="861608" y="1842845"/>
            <a:ext cx="8144684" cy="2268242"/>
            <a:chOff x="861608" y="1842845"/>
            <a:chExt cx="8144684" cy="2268242"/>
          </a:xfrm>
        </p:grpSpPr>
        <p:sp>
          <p:nvSpPr>
            <p:cNvPr id="7" name=""/>
            <p:cNvSpPr/>
            <p:nvPr/>
          </p:nvSpPr>
          <p:spPr>
            <a:xfrm>
              <a:off x="861608" y="1842845"/>
              <a:ext cx="8144683" cy="2268242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8" name=""/>
            <p:cNvSpPr txBox="1"/>
            <p:nvPr/>
          </p:nvSpPr>
          <p:spPr>
            <a:xfrm>
              <a:off x="1389032" y="2077579"/>
              <a:ext cx="7040170" cy="178766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export OPENCR_PORT=/dev/ttyACM0</a:t>
              </a:r>
              <a:endParaRPr lang="en-US" altLang="ko-KR" sz="1400">
                <a:solidFill>
                  <a:schemeClr val="lt1"/>
                </a:solidFill>
              </a:endParaRPr>
            </a:p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export OPENCR_MODEL=waffle</a:t>
              </a:r>
              <a:endParaRPr lang="en-US" altLang="ko-KR" sz="1400">
                <a:solidFill>
                  <a:schemeClr val="lt1"/>
                </a:solidFill>
              </a:endParaRPr>
            </a:p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rm -rf ./opencr_update.tar.bz2</a:t>
              </a:r>
              <a:endParaRPr lang="en-US" altLang="ko-KR" sz="1400">
                <a:solidFill>
                  <a:schemeClr val="lt1"/>
                </a:solidFill>
              </a:endParaRPr>
            </a:p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wget </a:t>
              </a:r>
              <a:endParaRPr lang="en-US" altLang="ko-KR" sz="1400">
                <a:solidFill>
                  <a:schemeClr val="lt1"/>
                </a:solidFill>
              </a:endParaRPr>
            </a:p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https://github.com/ROBOTIS-GIT/OpenCR-Binaries/raw/master/turtlebot3/ROS1/latest/opencr_update.tar.bz2 &amp;&amp; tar -xvf opencr_update.tar.bz2 &amp;&amp; cd ./opencr_update &amp;&amp; ./update.sh $OPENCR_PORT $OPENCR_MODEL.opencr &amp;&amp; cd ..</a:t>
              </a:r>
              <a:endParaRPr lang="en-US" altLang="ko-KR" sz="14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3.OpenCR Setup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&lt;</a:t>
            </a:r>
            <a:r>
              <a:rPr lang="ko-KR" altLang="en-US"/>
              <a:t> </a:t>
            </a:r>
            <a:r>
              <a:rPr lang="en-US" altLang="ko-KR"/>
              <a:t>fail to open port 1:/dev/tty&gt;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 </a:t>
            </a:r>
            <a:r>
              <a:rPr lang="ko-KR" altLang="en-US"/>
              <a:t>다운로드 확인하기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-  Remote</a:t>
            </a:r>
            <a:r>
              <a:rPr lang="ko-KR" altLang="en-US"/>
              <a:t> PC와 라즈베리파이를 직접 연결해서  아래 </a:t>
            </a:r>
            <a:r>
              <a:rPr lang="en-US" altLang="ko-KR"/>
              <a:t>    </a:t>
            </a:r>
            <a:r>
              <a:rPr lang="ko-KR" altLang="en-US"/>
              <a:t>명령어들을 실행</a:t>
            </a: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* </a:t>
            </a:r>
            <a:r>
              <a:rPr lang="ko-KR" altLang="en-US"/>
              <a:t>디렉토리 찾아가기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24</a:t>
            </a:fld>
            <a:endParaRPr lang="en-US"/>
          </a:p>
        </p:txBody>
      </p:sp>
      <p:sp>
        <p:nvSpPr>
          <p:cNvPr id="7" name=""/>
          <p:cNvSpPr/>
          <p:nvPr/>
        </p:nvSpPr>
        <p:spPr>
          <a:xfrm>
            <a:off x="829570" y="2374737"/>
            <a:ext cx="5592885" cy="586154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"/>
          <p:cNvSpPr txBox="1"/>
          <p:nvPr/>
        </p:nvSpPr>
        <p:spPr>
          <a:xfrm>
            <a:off x="1155211" y="2408684"/>
            <a:ext cx="1349880" cy="51358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buNone/>
              <a:defRPr/>
            </a:pPr>
            <a:r>
              <a:rPr lang="en-US" altLang="ko-KR" sz="1400">
                <a:solidFill>
                  <a:schemeClr val="lt1"/>
                </a:solidFill>
              </a:rPr>
              <a:t>$ ls</a:t>
            </a:r>
            <a:endParaRPr lang="en-US" altLang="ko-KR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400">
                <a:solidFill>
                  <a:schemeClr val="lt1"/>
                </a:solidFill>
              </a:rPr>
              <a:t>$</a:t>
            </a:r>
            <a:r>
              <a:rPr lang="ko-KR" altLang="en-US" sz="1400">
                <a:solidFill>
                  <a:schemeClr val="lt1"/>
                </a:solidFill>
              </a:rPr>
              <a:t> </a:t>
            </a:r>
            <a:r>
              <a:rPr lang="en-US" altLang="ko-KR" sz="1400">
                <a:solidFill>
                  <a:schemeClr val="lt1"/>
                </a:solidFill>
              </a:rPr>
              <a:t>ls</a:t>
            </a:r>
            <a:r>
              <a:rPr lang="ko-KR" altLang="en-US" sz="1400">
                <a:solidFill>
                  <a:schemeClr val="lt1"/>
                </a:solidFill>
              </a:rPr>
              <a:t> </a:t>
            </a:r>
            <a:r>
              <a:rPr lang="en-US" altLang="ko-KR" sz="1400">
                <a:solidFill>
                  <a:schemeClr val="lt1"/>
                </a:solidFill>
              </a:rPr>
              <a:t>_/dev/ttyA*</a:t>
            </a:r>
            <a:endParaRPr lang="en-US" altLang="ko-KR" sz="1400">
              <a:solidFill>
                <a:schemeClr val="lt1"/>
              </a:solidFill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9541" y="4447772"/>
            <a:ext cx="7470979" cy="8368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3.OpenCR Setup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- </a:t>
            </a:r>
            <a:r>
              <a:rPr lang="ko-KR" altLang="en-US"/>
              <a:t> ttyACM0 가 보이지 않아 펌웨어 업그레이드가 실패할 경우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보드 상에 리셋버튼을 눌러 두 가지다 올라오는지 확인할 것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>
              <a:defRPr/>
            </a:pP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25</a:t>
            </a:fld>
            <a:endParaRPr 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0512" y="2230751"/>
            <a:ext cx="5632362" cy="209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3.OpenCR Setup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717749" y="2038382"/>
            <a:ext cx="5230373" cy="67307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26</a:t>
            </a:fld>
            <a:endParaRPr 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763" y="3429000"/>
            <a:ext cx="8820088" cy="1533928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-1742994" y="5973072"/>
            <a:ext cx="1351671" cy="36607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실행결과</a:t>
            </a:r>
            <a:r>
              <a:rPr lang="en-US" altLang="ko-KR"/>
              <a:t>-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10" name=""/>
          <p:cNvSpPr txBox="1"/>
          <p:nvPr/>
        </p:nvSpPr>
        <p:spPr>
          <a:xfrm>
            <a:off x="683032" y="1283839"/>
            <a:ext cx="3726001" cy="36517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그리고 나서 업데이트 명령을 실행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3.OpenCR Setup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실행결과</a:t>
            </a:r>
            <a:r>
              <a:rPr lang="en-US" altLang="ko-KR"/>
              <a:t>-</a:t>
            </a: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27</a:t>
            </a:fld>
            <a:endParaRPr 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4682" y="1715304"/>
            <a:ext cx="7400612" cy="4145210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797006" y="5989352"/>
            <a:ext cx="4916870" cy="63814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마지막 jump_to_fw 가 나오면 성공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Bringup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Run roscore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28</a:t>
            </a:fld>
            <a:endParaRPr 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3346" y="1811796"/>
            <a:ext cx="8270402" cy="799900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rcRect l="720" t="14070" r="21730" b="16830"/>
          <a:stretch>
            <a:fillRect/>
          </a:stretch>
        </p:blipFill>
        <p:spPr>
          <a:xfrm>
            <a:off x="866614" y="2676898"/>
            <a:ext cx="7002409" cy="3845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Bringup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64" y="1255271"/>
            <a:ext cx="8753798" cy="492169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 </a:t>
            </a:r>
            <a:r>
              <a:rPr lang="en-US" altLang="ko-KR"/>
              <a:t>2.</a:t>
            </a:r>
            <a:r>
              <a:rPr lang="ko-KR" altLang="en-US"/>
              <a:t> TurtleBot3 불러오기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 sz="2200"/>
              <a:t> </a:t>
            </a:r>
            <a:r>
              <a:rPr lang="en-US" altLang="ko-KR" sz="2200"/>
              <a:t>-</a:t>
            </a:r>
            <a:r>
              <a:rPr lang="ko-KR" altLang="en-US" sz="2200"/>
              <a:t> 터틀봇3 응용프로그램을 실행하기 위한  기본 패키지 가져오기</a:t>
            </a:r>
            <a:endParaRPr lang="ko-KR" altLang="en-US" sz="2200"/>
          </a:p>
          <a:p>
            <a:pPr marL="0" indent="0">
              <a:buNone/>
              <a:defRPr/>
            </a:pPr>
            <a:endParaRPr lang="ko-KR" altLang="en-US" sz="2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29</a:t>
            </a:fld>
            <a:endParaRPr lang="en-US"/>
          </a:p>
        </p:txBody>
      </p:sp>
      <p:sp>
        <p:nvSpPr>
          <p:cNvPr id="10" name=""/>
          <p:cNvSpPr txBox="1"/>
          <p:nvPr/>
        </p:nvSpPr>
        <p:spPr>
          <a:xfrm>
            <a:off x="565846" y="2795344"/>
            <a:ext cx="7525785" cy="49840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700"/>
              <a:t>◆ </a:t>
            </a:r>
            <a:r>
              <a:rPr lang="en-US" altLang="ko-KR" sz="2700"/>
              <a:t>Ubuntu</a:t>
            </a:r>
            <a:r>
              <a:rPr lang="ko-KR" altLang="en-US" sz="2700"/>
              <a:t>에서 </a:t>
            </a:r>
            <a:r>
              <a:rPr lang="en-US" altLang="ko-KR" sz="2700"/>
              <a:t>Turtlebot </a:t>
            </a:r>
            <a:r>
              <a:rPr lang="ko-KR" altLang="en-US" sz="2700"/>
              <a:t>실행하기</a:t>
            </a:r>
            <a:endParaRPr lang="ko-KR" altLang="en-US" sz="2700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4681" y="3655983"/>
            <a:ext cx="9151634" cy="22340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목차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>
              <a:defRPr/>
            </a:pPr>
            <a:r>
              <a:rPr lang="ko-KR" altLang="en-US"/>
              <a:t>4.기능</a:t>
            </a:r>
            <a:endParaRPr lang="ko-KR" altLang="en-US"/>
          </a:p>
          <a:p>
            <a:pPr>
              <a:defRPr/>
            </a:pPr>
            <a:r>
              <a:rPr lang="ko-KR" altLang="en-US"/>
              <a:t>4.1 First Step</a:t>
            </a:r>
            <a:endParaRPr lang="ko-KR" altLang="en-US"/>
          </a:p>
          <a:p>
            <a:pPr>
              <a:defRPr/>
            </a:pPr>
            <a:r>
              <a:rPr lang="ko-KR" altLang="en-US"/>
              <a:t>4.2 Basic Operation</a:t>
            </a:r>
            <a:endParaRPr lang="ko-KR" altLang="en-US"/>
          </a:p>
          <a:p>
            <a:pPr>
              <a:defRPr/>
            </a:pPr>
            <a:r>
              <a:rPr lang="ko-KR" altLang="en-US"/>
              <a:t>4.3 Various Technologies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5.Setup</a:t>
            </a:r>
            <a:endParaRPr lang="ko-KR" altLang="en-US"/>
          </a:p>
          <a:p>
            <a:pPr>
              <a:defRPr/>
            </a:pPr>
            <a:r>
              <a:rPr lang="ko-KR" altLang="en-US"/>
              <a:t>5.1 PC Setup</a:t>
            </a:r>
            <a:endParaRPr lang="ko-KR" altLang="en-US"/>
          </a:p>
          <a:p>
            <a:pPr>
              <a:defRPr/>
            </a:pPr>
            <a:r>
              <a:rPr lang="ko-KR" altLang="en-US"/>
              <a:t>5.1.1 Ubuntu Linux 설치</a:t>
            </a:r>
            <a:endParaRPr lang="ko-KR" altLang="en-US"/>
          </a:p>
          <a:p>
            <a:pPr>
              <a:defRPr/>
            </a:pPr>
            <a:r>
              <a:rPr lang="ko-KR" altLang="en-US"/>
              <a:t>5.1.2 ROS 설치</a:t>
            </a:r>
            <a:endParaRPr lang="ko-KR" altLang="en-US"/>
          </a:p>
          <a:p>
            <a:pPr>
              <a:defRPr/>
            </a:pPr>
            <a:r>
              <a:rPr lang="ko-KR" altLang="en-US"/>
              <a:t>5.1.3 Dependent ROS Package 설치</a:t>
            </a:r>
            <a:endParaRPr lang="ko-KR" altLang="en-US"/>
          </a:p>
          <a:p>
            <a:pPr>
              <a:defRPr/>
            </a:pPr>
            <a:r>
              <a:rPr lang="ko-KR" altLang="en-US"/>
              <a:t>5.1.4 Network 설치</a:t>
            </a:r>
            <a:endParaRPr lang="ko-KR" altLang="en-US"/>
          </a:p>
          <a:p>
            <a:pPr>
              <a:defRPr/>
            </a:pPr>
            <a:r>
              <a:rPr lang="ko-KR" altLang="en-US"/>
              <a:t>5.2 SBC Setup</a:t>
            </a:r>
            <a:endParaRPr lang="ko-KR" altLang="en-US"/>
          </a:p>
          <a:p>
            <a:pPr>
              <a:defRPr/>
            </a:pPr>
            <a:r>
              <a:rPr lang="ko-KR" altLang="en-US"/>
              <a:t>5.2.1 Raspberry Pi 3 설치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5.3 OpenCR Setup</a:t>
            </a:r>
            <a:endParaRPr lang="ko-KR" altLang="en-US"/>
          </a:p>
          <a:p>
            <a:pPr>
              <a:defRPr/>
            </a:pPr>
            <a:r>
              <a:rPr lang="ko-KR" altLang="en-US"/>
              <a:t>5.3.1 OpenCR Firmware Upload</a:t>
            </a:r>
            <a:endParaRPr lang="ko-KR" altLang="en-US"/>
          </a:p>
          <a:p>
            <a:pPr>
              <a:defRPr/>
            </a:pPr>
            <a:r>
              <a:rPr lang="ko-KR" altLang="en-US"/>
              <a:t>5.3.2 Basic Operation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5.4 Hardware Setup</a:t>
            </a:r>
            <a:endParaRPr lang="ko-KR" altLang="en-US"/>
          </a:p>
          <a:p>
            <a:pPr>
              <a:defRPr/>
            </a:pPr>
            <a:r>
              <a:rPr lang="ko-KR" altLang="en-US"/>
              <a:t>5.4.1 Part List</a:t>
            </a:r>
            <a:endParaRPr lang="ko-KR" altLang="en-US"/>
          </a:p>
          <a:p>
            <a:pPr>
              <a:defRPr/>
            </a:pPr>
            <a:r>
              <a:rPr lang="ko-KR" altLang="en-US"/>
              <a:t>5.4.2 Assembly Manual</a:t>
            </a:r>
            <a:endParaRPr lang="ko-KR" altLang="en-US"/>
          </a:p>
          <a:p>
            <a:pPr>
              <a:defRPr/>
            </a:pPr>
            <a:r>
              <a:rPr lang="ko-KR" altLang="en-US"/>
              <a:t>5.4.3 Open Source Hardware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Bringup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93593" y="2022114"/>
            <a:ext cx="6226358" cy="47256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30</a:t>
            </a:fld>
            <a:endParaRPr 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6126" y="1270645"/>
            <a:ext cx="8174990" cy="696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Bringup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3.</a:t>
            </a:r>
            <a:r>
              <a:rPr lang="ko-KR" altLang="en-US"/>
              <a:t> Rviz에 TurtleBot3 올리기 </a:t>
            </a:r>
            <a:r>
              <a:rPr lang="en-US" altLang="ko-KR"/>
              <a:t>(Remote PC)-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31</a:t>
            </a:fld>
            <a:endParaRPr lang="en-US"/>
          </a:p>
        </p:txBody>
      </p:sp>
      <p:grpSp>
        <p:nvGrpSpPr>
          <p:cNvPr id="10" name=""/>
          <p:cNvGrpSpPr/>
          <p:nvPr/>
        </p:nvGrpSpPr>
        <p:grpSpPr>
          <a:xfrm rot="0">
            <a:off x="890990" y="1778269"/>
            <a:ext cx="6481843" cy="766843"/>
            <a:chOff x="929090" y="1778269"/>
            <a:chExt cx="6481843" cy="766843"/>
          </a:xfrm>
        </p:grpSpPr>
        <p:sp>
          <p:nvSpPr>
            <p:cNvPr id="7" name=""/>
            <p:cNvSpPr/>
            <p:nvPr/>
          </p:nvSpPr>
          <p:spPr>
            <a:xfrm>
              <a:off x="929090" y="1778269"/>
              <a:ext cx="6481843" cy="766843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8" name=""/>
            <p:cNvSpPr txBox="1"/>
            <p:nvPr/>
          </p:nvSpPr>
          <p:spPr>
            <a:xfrm>
              <a:off x="1130891" y="1832674"/>
              <a:ext cx="5580423" cy="641921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en-US" altLang="ko-KR">
                  <a:solidFill>
                    <a:schemeClr val="lt1"/>
                  </a:solidFill>
                </a:rPr>
                <a:t>$ export TURTLEBOT3_MODEL=waffle_pi</a:t>
              </a:r>
              <a:endParaRPr lang="en-US" altLang="ko-KR">
                <a:solidFill>
                  <a:schemeClr val="lt1"/>
                </a:solidFill>
              </a:endParaRPr>
            </a:p>
            <a:p>
              <a:pPr>
                <a:defRPr/>
              </a:pPr>
              <a:r>
                <a:rPr lang="en-US" altLang="ko-KR">
                  <a:solidFill>
                    <a:schemeClr val="lt1"/>
                  </a:solidFill>
                </a:rPr>
                <a:t>$ roslaunch turtlebot3_bringup turtlebot3_remote.launch</a:t>
              </a:r>
              <a:endParaRPr lang="en-US" altLang="ko-KR">
                <a:solidFill>
                  <a:schemeClr val="lt1"/>
                </a:solidFill>
              </a:endParaRPr>
            </a:p>
          </p:txBody>
        </p:sp>
      </p:grp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rcRect t="4490" r="12790" b="26660"/>
          <a:stretch>
            <a:fillRect/>
          </a:stretch>
        </p:blipFill>
        <p:spPr>
          <a:xfrm>
            <a:off x="633654" y="2714624"/>
            <a:ext cx="8638691" cy="3836638"/>
          </a:xfrm>
          <a:prstGeom prst="rect">
            <a:avLst/>
          </a:prstGeom>
        </p:spPr>
      </p:pic>
      <p:sp>
        <p:nvSpPr>
          <p:cNvPr id="11" name=""/>
          <p:cNvSpPr txBox="1"/>
          <p:nvPr/>
        </p:nvSpPr>
        <p:spPr>
          <a:xfrm>
            <a:off x="6991188" y="1367240"/>
            <a:ext cx="1891827" cy="36569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solidFill>
                  <a:srgbClr val="0000ff"/>
                </a:solidFill>
              </a:rPr>
              <a:t>Open the terminal</a:t>
            </a:r>
            <a:endParaRPr lang="en-US" altLang="ko-KR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Bringup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7" y="1141296"/>
            <a:ext cx="8543925" cy="492169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1800">
                <a:solidFill>
                  <a:srgbClr val="0000ff"/>
                </a:solidFill>
              </a:rPr>
              <a:t> - Open the terminal</a:t>
            </a:r>
            <a:endParaRPr lang="en-US" altLang="ko-KR" sz="1800">
              <a:solidFill>
                <a:srgbClr val="0000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32</a:t>
            </a:fld>
            <a:endParaRPr lang="en-US"/>
          </a:p>
        </p:txBody>
      </p:sp>
      <p:sp>
        <p:nvSpPr>
          <p:cNvPr id="8" name=""/>
          <p:cNvSpPr txBox="1"/>
          <p:nvPr/>
        </p:nvSpPr>
        <p:spPr>
          <a:xfrm>
            <a:off x="1122819" y="1737908"/>
            <a:ext cx="235446" cy="33663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 sz="1600">
              <a:solidFill>
                <a:schemeClr val="lt1"/>
              </a:solidFill>
            </a:endParaRPr>
          </a:p>
        </p:txBody>
      </p:sp>
      <p:grpSp>
        <p:nvGrpSpPr>
          <p:cNvPr id="10" name=""/>
          <p:cNvGrpSpPr/>
          <p:nvPr/>
        </p:nvGrpSpPr>
        <p:grpSpPr>
          <a:xfrm rot="0">
            <a:off x="880521" y="1510511"/>
            <a:ext cx="7870233" cy="411673"/>
            <a:chOff x="896802" y="1673332"/>
            <a:chExt cx="7870233" cy="411673"/>
          </a:xfrm>
        </p:grpSpPr>
        <p:sp>
          <p:nvSpPr>
            <p:cNvPr id="7" name=""/>
            <p:cNvSpPr/>
            <p:nvPr/>
          </p:nvSpPr>
          <p:spPr>
            <a:xfrm>
              <a:off x="896802" y="1673332"/>
              <a:ext cx="7870233" cy="411673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"/>
            <p:cNvSpPr txBox="1"/>
            <p:nvPr/>
          </p:nvSpPr>
          <p:spPr>
            <a:xfrm>
              <a:off x="1155210" y="1715311"/>
              <a:ext cx="6924937" cy="366152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ko-KR" altLang="en-US">
                  <a:solidFill>
                    <a:schemeClr val="lt1"/>
                  </a:solidFill>
                </a:rPr>
                <a:t>$ rosrun rviz rviz -d `rospack find turtlebot3_description`/rviz/model.rviz</a:t>
              </a:r>
              <a:endParaRPr lang="ko-KR" altLang="en-US">
                <a:solidFill>
                  <a:schemeClr val="lt1"/>
                </a:solidFill>
              </a:endParaRPr>
            </a:p>
          </p:txBody>
        </p:sp>
      </p:grp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rcRect t="10670" r="36740" b="64870"/>
          <a:stretch>
            <a:fillRect/>
          </a:stretch>
        </p:blipFill>
        <p:spPr>
          <a:xfrm>
            <a:off x="936217" y="1968092"/>
            <a:ext cx="6716073" cy="1460907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rcRect r="20240"/>
          <a:stretch>
            <a:fillRect/>
          </a:stretch>
        </p:blipFill>
        <p:spPr>
          <a:xfrm>
            <a:off x="941422" y="3533203"/>
            <a:ext cx="3611396" cy="3163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Bringup</a:t>
            </a:r>
            <a:endParaRPr lang="ko-KR" altLang="en-US"/>
          </a:p>
        </p:txBody>
      </p:sp>
      <p:pic>
        <p:nvPicPr>
          <p:cNvPr id="3" name="Runroscore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2"/>
          </p:nvPr>
        </p:nvPicPr>
        <p:blipFill rotWithShape="1">
          <a:blip r:embed="rId3"/>
          <a:stretch>
            <a:fillRect/>
          </a:stretch>
        </p:blipFill>
        <p:spPr>
          <a:xfrm>
            <a:off x="799082" y="1533262"/>
            <a:ext cx="8307835" cy="474477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33</a:t>
            </a:fld>
            <a:endParaRPr lang="en-US"/>
          </a:p>
        </p:txBody>
      </p:sp>
      <p:sp>
        <p:nvSpPr>
          <p:cNvPr id="7" name=""/>
          <p:cNvSpPr txBox="1"/>
          <p:nvPr/>
        </p:nvSpPr>
        <p:spPr>
          <a:xfrm>
            <a:off x="894698" y="1243134"/>
            <a:ext cx="873142" cy="36468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동영상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931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7" y="1125014"/>
            <a:ext cx="8543925" cy="492169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 1. </a:t>
            </a:r>
            <a:r>
              <a:rPr lang="ko-KR" altLang="en-US"/>
              <a:t>Keyboard</a:t>
            </a:r>
            <a:r>
              <a:rPr lang="en-US" altLang="ko-KR"/>
              <a:t> - </a:t>
            </a:r>
            <a:r>
              <a:rPr lang="en-US" altLang="ko-KR" sz="1800">
                <a:solidFill>
                  <a:srgbClr val="0000ff"/>
                </a:solidFill>
              </a:rPr>
              <a:t>Open the terminal</a:t>
            </a:r>
            <a:r>
              <a:rPr lang="en-US" altLang="ko-KR" sz="180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</a:rPr>
              <a:t>(Turtlebot3 </a:t>
            </a: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</a:rPr>
              <a:t>조종하기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</a:rPr>
              <a:t>)</a:t>
            </a:r>
            <a:endParaRPr lang="en-US" altLang="ko-KR" sz="1800">
              <a:solidFill>
                <a:srgbClr val="0000ff"/>
              </a:solidFill>
            </a:endParaRPr>
          </a:p>
          <a:p>
            <a:pPr marL="0" indent="0">
              <a:buNone/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34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Basic Operation </a:t>
            </a:r>
            <a:endParaRPr lang="en-US" altLang="ko-KR"/>
          </a:p>
        </p:txBody>
      </p:sp>
      <p:sp>
        <p:nvSpPr>
          <p:cNvPr id="9" name=""/>
          <p:cNvSpPr txBox="1"/>
          <p:nvPr/>
        </p:nvSpPr>
        <p:spPr>
          <a:xfrm>
            <a:off x="1155211" y="2065377"/>
            <a:ext cx="231628" cy="33301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en-US" altLang="ko-KR" sz="1600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5256" y="1539082"/>
            <a:ext cx="8167263" cy="847699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rcRect r="14770" b="5460"/>
          <a:stretch>
            <a:fillRect/>
          </a:stretch>
        </p:blipFill>
        <p:spPr>
          <a:xfrm>
            <a:off x="828832" y="2360734"/>
            <a:ext cx="5728672" cy="44401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Basic Operation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165720"/>
            <a:ext cx="8543925" cy="501124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◆ Move using Interactive Markers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 sz="1800">
                <a:solidFill>
                  <a:srgbClr val="0000ff"/>
                </a:solidFill>
              </a:rPr>
              <a:t>Open the terminal</a:t>
            </a:r>
            <a:endParaRPr lang="en-US" altLang="ko-KR" sz="180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35</a:t>
            </a:fld>
            <a:endParaRPr lang="en-US"/>
          </a:p>
        </p:txBody>
      </p:sp>
      <p:sp>
        <p:nvSpPr>
          <p:cNvPr id="7" name=""/>
          <p:cNvSpPr txBox="1"/>
          <p:nvPr/>
        </p:nvSpPr>
        <p:spPr>
          <a:xfrm>
            <a:off x="1081942" y="1886275"/>
            <a:ext cx="247748" cy="35972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8975" y="1636774"/>
            <a:ext cx="7552927" cy="783936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rcRect l="2140" t="1750" r="13070" b="27910"/>
          <a:stretch>
            <a:fillRect/>
          </a:stretch>
        </p:blipFill>
        <p:spPr>
          <a:xfrm>
            <a:off x="753046" y="2572156"/>
            <a:ext cx="8399909" cy="39194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Basic Operation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870" b="25750"/>
          <a:stretch>
            <a:fillRect/>
          </a:stretch>
        </p:blipFill>
        <p:spPr>
          <a:xfrm>
            <a:off x="900845" y="2369542"/>
            <a:ext cx="6423798" cy="377204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36</a:t>
            </a:fld>
            <a:endParaRPr lang="en-US"/>
          </a:p>
        </p:txBody>
      </p:sp>
      <p:grpSp>
        <p:nvGrpSpPr>
          <p:cNvPr id="7" name=""/>
          <p:cNvGrpSpPr/>
          <p:nvPr/>
        </p:nvGrpSpPr>
        <p:grpSpPr>
          <a:xfrm rot="0">
            <a:off x="829571" y="1731922"/>
            <a:ext cx="7538590" cy="431474"/>
            <a:chOff x="837711" y="2456147"/>
            <a:chExt cx="7538590" cy="431474"/>
          </a:xfrm>
        </p:grpSpPr>
        <p:sp>
          <p:nvSpPr>
            <p:cNvPr id="8" name=""/>
            <p:cNvSpPr/>
            <p:nvPr/>
          </p:nvSpPr>
          <p:spPr>
            <a:xfrm>
              <a:off x="837711" y="2456147"/>
              <a:ext cx="7538590" cy="431474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"/>
            <p:cNvSpPr txBox="1"/>
            <p:nvPr/>
          </p:nvSpPr>
          <p:spPr>
            <a:xfrm>
              <a:off x="1090083" y="2496849"/>
              <a:ext cx="5116407" cy="333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600">
                  <a:solidFill>
                    <a:schemeClr val="lt1"/>
                  </a:solidFill>
                </a:rPr>
                <a:t>$ roslaunch turtlebot3_example interactive_markers.launch</a:t>
              </a:r>
              <a:endParaRPr lang="ko-KR" altLang="en-US" sz="1600">
                <a:solidFill>
                  <a:schemeClr val="lt1"/>
                </a:solidFill>
              </a:endParaRPr>
            </a:p>
          </p:txBody>
        </p:sp>
      </p:grpSp>
      <p:sp>
        <p:nvSpPr>
          <p:cNvPr id="10" name=""/>
          <p:cNvSpPr txBox="1"/>
          <p:nvPr/>
        </p:nvSpPr>
        <p:spPr>
          <a:xfrm>
            <a:off x="723735" y="1161723"/>
            <a:ext cx="8229619" cy="51277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buNone/>
              <a:defRPr/>
            </a:pPr>
            <a:r>
              <a:rPr lang="en-US" altLang="ko-KR">
                <a:solidFill>
                  <a:srgbClr val="0000ff"/>
                </a:solidFill>
              </a:rPr>
              <a:t> </a:t>
            </a:r>
            <a:r>
              <a:rPr lang="en-US" altLang="ko-KR" sz="2800">
                <a:solidFill>
                  <a:schemeClr val="dk1"/>
                </a:solidFill>
                <a:latin typeface="맑은 고딕"/>
              </a:rPr>
              <a:t>◆interactive_markers.launch  실</a:t>
            </a:r>
            <a:r>
              <a:rPr lang="ko-KR" altLang="en-US" sz="2800">
                <a:solidFill>
                  <a:schemeClr val="dk1"/>
                </a:solidFill>
              </a:rPr>
              <a:t>행</a:t>
            </a:r>
            <a:r>
              <a:rPr lang="ko-KR" altLang="en-US">
                <a:solidFill>
                  <a:srgbClr val="0000ff"/>
                </a:solidFill>
              </a:rPr>
              <a:t> </a:t>
            </a:r>
            <a:r>
              <a:rPr lang="en-US" altLang="ko-KR">
                <a:solidFill>
                  <a:srgbClr val="0000ff"/>
                </a:solidFill>
              </a:rPr>
              <a:t>- Open the terminal</a:t>
            </a:r>
            <a:endParaRPr lang="en-US" altLang="ko-KR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Basic Operation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◆RViz에서 3D 모델 확인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37</a:t>
            </a:fld>
            <a:endParaRPr lang="en-US"/>
          </a:p>
        </p:txBody>
      </p:sp>
      <p:grpSp>
        <p:nvGrpSpPr>
          <p:cNvPr id="7" name=""/>
          <p:cNvGrpSpPr/>
          <p:nvPr/>
        </p:nvGrpSpPr>
        <p:grpSpPr>
          <a:xfrm rot="0">
            <a:off x="829571" y="1798597"/>
            <a:ext cx="7937499" cy="431474"/>
            <a:chOff x="837711" y="2456147"/>
            <a:chExt cx="7538590" cy="431474"/>
          </a:xfrm>
        </p:grpSpPr>
        <p:sp>
          <p:nvSpPr>
            <p:cNvPr id="8" name=""/>
            <p:cNvSpPr/>
            <p:nvPr/>
          </p:nvSpPr>
          <p:spPr>
            <a:xfrm>
              <a:off x="837711" y="2456147"/>
              <a:ext cx="7538590" cy="431474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"/>
            <p:cNvSpPr txBox="1"/>
            <p:nvPr/>
          </p:nvSpPr>
          <p:spPr>
            <a:xfrm>
              <a:off x="1090080" y="2496849"/>
              <a:ext cx="7032737" cy="3304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>
                  <a:solidFill>
                    <a:schemeClr val="lt1"/>
                  </a:solidFill>
                </a:rPr>
                <a:t>$ rosrun rviz rviz -d `rospack find turtlebot3_example`/rviz/turtlebot3_interactive.rviz</a:t>
              </a:r>
              <a:endParaRPr lang="ko-KR" altLang="en-US" sz="1600">
                <a:solidFill>
                  <a:schemeClr val="lt1"/>
                </a:solidFill>
              </a:endParaRPr>
            </a:p>
          </p:txBody>
        </p:sp>
      </p:grp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rcRect r="15450" b="11140"/>
          <a:stretch>
            <a:fillRect/>
          </a:stretch>
        </p:blipFill>
        <p:spPr>
          <a:xfrm>
            <a:off x="838526" y="2289205"/>
            <a:ext cx="7003187" cy="4453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Basic Operation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86845" y="1760015"/>
            <a:ext cx="8271797" cy="492169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38</a:t>
            </a:fld>
            <a:endParaRPr lang="en-US"/>
          </a:p>
        </p:txBody>
      </p:sp>
      <p:sp>
        <p:nvSpPr>
          <p:cNvPr id="7" name=""/>
          <p:cNvSpPr txBox="1"/>
          <p:nvPr/>
        </p:nvSpPr>
        <p:spPr>
          <a:xfrm>
            <a:off x="813288" y="1291980"/>
            <a:ext cx="7578498" cy="9063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실행화면 </a:t>
            </a:r>
            <a:r>
              <a:rPr lang="en-US" altLang="ko-KR"/>
              <a:t>-</a:t>
            </a:r>
            <a:r>
              <a:rPr lang="ko-KR" altLang="en-US"/>
              <a:t>  빨간 화살표와 파란 원의 움직임에 따라 터틀봇이 이동한다. </a:t>
            </a:r>
            <a:endParaRPr lang="ko-KR" altLang="en-US"/>
          </a:p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목차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5208955"/>
          </a:xfrm>
        </p:spPr>
        <p:txBody>
          <a:bodyPr>
            <a:normAutofit fontScale="25000" lnSpcReduction="20000"/>
          </a:bodyPr>
          <a:lstStyle/>
          <a:p>
            <a:pPr>
              <a:defRPr/>
            </a:pPr>
            <a:r>
              <a:rPr lang="ko-KR" altLang="en-US"/>
              <a:t>6. 기본 동작</a:t>
            </a:r>
            <a:endParaRPr lang="ko-KR" altLang="en-US"/>
          </a:p>
          <a:p>
            <a:pPr>
              <a:defRPr/>
            </a:pPr>
            <a:r>
              <a:rPr lang="ko-KR" altLang="en-US"/>
              <a:t>6.1 불러오기</a:t>
            </a:r>
            <a:endParaRPr lang="ko-KR" altLang="en-US"/>
          </a:p>
          <a:p>
            <a:pPr>
              <a:defRPr/>
            </a:pPr>
            <a:r>
              <a:rPr lang="ko-KR" altLang="en-US"/>
              <a:t>6.1.1 Run roscore</a:t>
            </a:r>
            <a:endParaRPr lang="ko-KR" altLang="en-US"/>
          </a:p>
          <a:p>
            <a:pPr>
              <a:defRPr/>
            </a:pPr>
            <a:r>
              <a:rPr lang="ko-KR" altLang="en-US"/>
              <a:t>6.1.2 TurtleBot3 불러오기</a:t>
            </a:r>
            <a:endParaRPr lang="ko-KR" altLang="en-US"/>
          </a:p>
          <a:p>
            <a:pPr>
              <a:defRPr/>
            </a:pPr>
            <a:r>
              <a:rPr lang="ko-KR" altLang="en-US"/>
              <a:t>6.1.3 Rviz에 TurtleBot3 올리기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6.2 Basic Operation</a:t>
            </a:r>
            <a:endParaRPr lang="ko-KR" altLang="en-US"/>
          </a:p>
          <a:p>
            <a:pPr>
              <a:defRPr/>
            </a:pPr>
            <a:r>
              <a:rPr lang="ko-KR" altLang="en-US"/>
              <a:t>6.2.1 Topic Monitor</a:t>
            </a:r>
            <a:endParaRPr lang="ko-KR" altLang="en-US"/>
          </a:p>
          <a:p>
            <a:pPr>
              <a:defRPr/>
            </a:pPr>
            <a:r>
              <a:rPr lang="ko-KR" altLang="en-US"/>
              <a:t>6.2.2 Keyboard Teleoperation</a:t>
            </a:r>
            <a:endParaRPr lang="ko-KR" altLang="en-US"/>
          </a:p>
          <a:p>
            <a:pPr>
              <a:defRPr/>
            </a:pPr>
            <a:r>
              <a:rPr lang="ko-KR" altLang="en-US"/>
              <a:t>6.2.3 RC100 Teleoperation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6.3 Basic Examples</a:t>
            </a:r>
            <a:endParaRPr lang="ko-KR" altLang="en-US"/>
          </a:p>
          <a:p>
            <a:pPr>
              <a:defRPr/>
            </a:pPr>
            <a:r>
              <a:rPr lang="ko-KR" altLang="en-US"/>
              <a:t>6.3.1 Moving using Interactive Markers</a:t>
            </a:r>
            <a:endParaRPr lang="ko-KR" altLang="en-US"/>
          </a:p>
          <a:p>
            <a:pPr>
              <a:defRPr/>
            </a:pPr>
            <a:r>
              <a:rPr lang="ko-KR" altLang="en-US"/>
              <a:t>6.3.2 Obstacle Detection</a:t>
            </a:r>
            <a:endParaRPr lang="ko-KR" altLang="en-US"/>
          </a:p>
          <a:p>
            <a:pPr>
              <a:defRPr/>
            </a:pPr>
            <a:r>
              <a:rPr lang="ko-KR" altLang="en-US"/>
              <a:t>6.3.3 Point Operation</a:t>
            </a:r>
            <a:endParaRPr lang="ko-KR" altLang="en-US"/>
          </a:p>
          <a:p>
            <a:pPr>
              <a:defRPr/>
            </a:pPr>
            <a:r>
              <a:rPr lang="ko-KR" altLang="en-US"/>
              <a:t>6.3.4 Patrol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7. 자율주행</a:t>
            </a:r>
            <a:endParaRPr lang="ko-KR" altLang="en-US"/>
          </a:p>
          <a:p>
            <a:pPr>
              <a:defRPr/>
            </a:pPr>
            <a:r>
              <a:rPr lang="ko-KR" altLang="en-US"/>
              <a:t>7.1 SLAM</a:t>
            </a:r>
            <a:endParaRPr lang="ko-KR" altLang="en-US"/>
          </a:p>
          <a:p>
            <a:pPr>
              <a:defRPr/>
            </a:pPr>
            <a:r>
              <a:rPr lang="ko-KR" altLang="en-US"/>
              <a:t>7.1.1 Run SLAM Nodes</a:t>
            </a:r>
            <a:endParaRPr lang="ko-KR" altLang="en-US"/>
          </a:p>
          <a:p>
            <a:pPr>
              <a:defRPr/>
            </a:pPr>
            <a:r>
              <a:rPr lang="ko-KR" altLang="en-US"/>
              <a:t>7.1.2 Run Teleoperation Node</a:t>
            </a:r>
            <a:endParaRPr lang="ko-KR" altLang="en-US"/>
          </a:p>
          <a:p>
            <a:pPr>
              <a:defRPr/>
            </a:pPr>
            <a:r>
              <a:rPr lang="ko-KR" altLang="en-US"/>
              <a:t>7.1.3 Tuning Guide</a:t>
            </a:r>
            <a:endParaRPr lang="ko-KR" altLang="en-US"/>
          </a:p>
          <a:p>
            <a:pPr>
              <a:defRPr/>
            </a:pPr>
            <a:r>
              <a:rPr lang="ko-KR" altLang="en-US"/>
              <a:t>7.1.4 Save Map</a:t>
            </a:r>
            <a:endParaRPr lang="ko-KR" altLang="en-US"/>
          </a:p>
          <a:p>
            <a:pPr>
              <a:defRPr/>
            </a:pPr>
            <a:r>
              <a:rPr lang="ko-KR" altLang="en-US"/>
              <a:t>7.1.5 Map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362A-C60D-48BE-8483-CF86711A3ADC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목차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543574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sz="800"/>
              <a:t>7.2 Navigation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7.2.1 Run Navigation Nodes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7.2.2 Estimate Initial Pose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7.2.3 Send Navigation Goal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7.2.4 Tuning Guide</a:t>
            </a:r>
            <a:endParaRPr lang="ko-KR" altLang="en-US" sz="800"/>
          </a:p>
          <a:p>
            <a:pPr marL="0" indent="0">
              <a:buNone/>
              <a:defRPr/>
            </a:pPr>
            <a:r>
              <a:rPr lang="ko-KR" altLang="en-US" sz="800"/>
              <a:t>                    </a:t>
            </a:r>
            <a:endParaRPr lang="ko-KR" altLang="en-US" sz="800"/>
          </a:p>
          <a:p>
            <a:pPr marL="0" indent="0">
              <a:buNone/>
              <a:defRPr/>
            </a:pPr>
            <a:r>
              <a:rPr lang="ko-KR" altLang="en-US" sz="800"/>
              <a:t>                    7.3 Simulation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7.3.1 Fake Node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7.3.2 Gazebo</a:t>
            </a:r>
            <a:endParaRPr lang="ko-KR" altLang="en-US" sz="800"/>
          </a:p>
          <a:p>
            <a:pPr>
              <a:defRPr/>
            </a:pPr>
            <a:endParaRPr lang="ko-KR" altLang="en-US" sz="800"/>
          </a:p>
          <a:p>
            <a:pPr>
              <a:defRPr/>
            </a:pPr>
            <a:r>
              <a:rPr lang="ko-KR" altLang="en-US" sz="800"/>
              <a:t>7.4 Manipulation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7.4.1 TurtleBot3 with OpenManipulator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7.4.2 Software Setup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7.4.3 Hardware Setup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7.4.4 OpenCR Setup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7.4.5 Bringup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7.4.6 SLAM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7.4.7 Navigation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7.4.8.MoveIt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7.4.9 Simulation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7.4.10 Pick and Place</a:t>
            </a:r>
            <a:endParaRPr lang="ko-KR" altLang="en-US" sz="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Setup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513" y="1255271"/>
            <a:ext cx="8543925" cy="4921692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altLang="ko-KR"/>
              <a:t>PC</a:t>
            </a:r>
            <a:r>
              <a:rPr lang="ko-KR" altLang="en-US"/>
              <a:t> </a:t>
            </a:r>
            <a:r>
              <a:rPr lang="en-US" altLang="ko-KR"/>
              <a:t>Setup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 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 </a:t>
            </a: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8952" y="1920770"/>
            <a:ext cx="4064048" cy="2923821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46287" y="1716702"/>
            <a:ext cx="2366184" cy="2972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1.PC Setup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1.1</a:t>
            </a:r>
            <a:r>
              <a:rPr lang="ko-KR" altLang="en-US"/>
              <a:t> </a:t>
            </a:r>
            <a:r>
              <a:rPr lang="en-US" altLang="ko-KR"/>
              <a:t>Install Ubuntu on Remote PC  ( Ubuntu 16.04 )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 </a:t>
            </a:r>
            <a:r>
              <a:rPr lang="en-US" altLang="ko-KR" sz="1800"/>
              <a:t> Download Link　 </a:t>
            </a:r>
            <a:r>
              <a:rPr lang="en-US" altLang="ko-KR" sz="1800">
                <a:hlinkClick r:id="rId2"/>
              </a:rPr>
              <a:t>https://ubuntu.com/download/alternative-downloads</a:t>
            </a:r>
            <a:endParaRPr lang="en-US" altLang="en-US" sz="1800"/>
          </a:p>
          <a:p>
            <a:pPr marL="0" indent="0">
              <a:buNone/>
              <a:defRPr/>
            </a:pPr>
            <a:r>
              <a:rPr lang="ko-KR" altLang="en-US" sz="1800"/>
              <a:t>참고영상자료 </a:t>
            </a:r>
            <a:r>
              <a:rPr lang="en-US" altLang="en-US" sz="1800">
                <a:hlinkClick r:id="rId3"/>
              </a:rPr>
              <a:t>https://www.youtube.com/watch?v=Rc0JxFEcnBs</a:t>
            </a:r>
            <a:endParaRPr lang="en-US" altLang="en-US" sz="2400"/>
          </a:p>
          <a:p>
            <a:pPr marL="0" indent="0">
              <a:buNone/>
              <a:defRPr/>
            </a:pPr>
            <a:endParaRPr lang="en-US" altLang="en-US" sz="2400"/>
          </a:p>
          <a:p>
            <a:pPr marL="0" indent="0">
              <a:buNone/>
              <a:defRPr/>
            </a:pPr>
            <a:r>
              <a:rPr lang="en-US" altLang="ko-KR" sz="2400"/>
              <a:t>1.2</a:t>
            </a:r>
            <a:r>
              <a:rPr lang="ko-KR" altLang="en-US" sz="2400"/>
              <a:t> Install ROS on Remote PC</a:t>
            </a:r>
            <a:endParaRPr lang="ko-KR" altLang="en-US" sz="2400"/>
          </a:p>
          <a:p>
            <a:pPr marL="0" indent="0">
              <a:buNone/>
              <a:defRPr/>
            </a:pPr>
            <a:r>
              <a:rPr lang="ko-KR" altLang="en-US" sz="2400"/>
              <a:t> </a:t>
            </a:r>
            <a:r>
              <a:rPr lang="en-US" altLang="ko-KR" sz="2400"/>
              <a:t>-</a:t>
            </a:r>
            <a:r>
              <a:rPr lang="ko-KR" altLang="en-US" sz="2400"/>
              <a:t> </a:t>
            </a:r>
            <a:r>
              <a:rPr lang="en-US" altLang="ko-KR" sz="2400"/>
              <a:t>ROS</a:t>
            </a:r>
            <a:endParaRPr lang="en-US" altLang="ko-KR" sz="2400"/>
          </a:p>
          <a:p>
            <a:pPr marL="0" indent="0">
              <a:buNone/>
              <a:defRPr/>
            </a:pPr>
            <a:r>
              <a:rPr lang="en-US" altLang="ko-KR" sz="2400"/>
              <a:t> </a:t>
            </a:r>
            <a:r>
              <a:rPr lang="en-US" altLang="ko-KR" sz="2200"/>
              <a:t> </a:t>
            </a:r>
            <a:r>
              <a:rPr lang="ko-KR" altLang="en-US" sz="2200"/>
              <a:t>터미널 창</a:t>
            </a:r>
            <a:r>
              <a:rPr lang="en-US" altLang="ko-KR" sz="2200"/>
              <a:t> (</a:t>
            </a:r>
            <a:r>
              <a:rPr lang="en-US" altLang="ko-KR" sz="2200">
                <a:solidFill>
                  <a:srgbClr val="ff4546"/>
                </a:solidFill>
              </a:rPr>
              <a:t>Ctrl + Alt +T)</a:t>
            </a:r>
            <a:r>
              <a:rPr lang="en-US" altLang="ko-KR" sz="2200"/>
              <a:t> </a:t>
            </a:r>
            <a:r>
              <a:rPr lang="ko-KR" altLang="en-US" sz="2200"/>
              <a:t>에서 다음 명령을 실행한다</a:t>
            </a:r>
            <a:r>
              <a:rPr lang="en-US" altLang="ko-KR" sz="2200"/>
              <a:t>.</a:t>
            </a:r>
            <a:r>
              <a:rPr lang="ko-KR" altLang="en-US" sz="2200"/>
              <a:t> </a:t>
            </a:r>
            <a:endParaRPr lang="ko-KR" altLang="en-US" sz="2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  <p:sp>
        <p:nvSpPr>
          <p:cNvPr id="7" name=""/>
          <p:cNvSpPr/>
          <p:nvPr/>
        </p:nvSpPr>
        <p:spPr>
          <a:xfrm>
            <a:off x="234491" y="4740704"/>
            <a:ext cx="9437016" cy="1275382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8" name=""/>
          <p:cNvSpPr txBox="1"/>
          <p:nvPr/>
        </p:nvSpPr>
        <p:spPr>
          <a:xfrm>
            <a:off x="285830" y="4926362"/>
            <a:ext cx="9372440" cy="82483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200">
                <a:solidFill>
                  <a:schemeClr val="lt1"/>
                </a:solidFill>
              </a:rPr>
              <a:t>$ </a:t>
            </a:r>
            <a:r>
              <a:rPr lang="en-US" altLang="ko-KR" sz="1200">
                <a:solidFill>
                  <a:srgbClr val="f79015"/>
                </a:solidFill>
              </a:rPr>
              <a:t>sudo</a:t>
            </a:r>
            <a:r>
              <a:rPr lang="en-US" altLang="ko-KR" sz="1200">
                <a:solidFill>
                  <a:schemeClr val="lt1"/>
                </a:solidFill>
              </a:rPr>
              <a:t> apt-get update</a:t>
            </a:r>
            <a:endParaRPr lang="en-US" altLang="ko-KR" sz="12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200">
                <a:solidFill>
                  <a:schemeClr val="lt1"/>
                </a:solidFill>
              </a:rPr>
              <a:t>$ </a:t>
            </a:r>
            <a:r>
              <a:rPr lang="en-US" altLang="ko-KR" sz="1200">
                <a:solidFill>
                  <a:srgbClr val="f79015"/>
                </a:solidFill>
              </a:rPr>
              <a:t>sudo </a:t>
            </a:r>
            <a:r>
              <a:rPr lang="en-US" altLang="ko-KR" sz="1200">
                <a:solidFill>
                  <a:schemeClr val="lt1"/>
                </a:solidFill>
              </a:rPr>
              <a:t>apt-get upgrade</a:t>
            </a:r>
            <a:endParaRPr lang="en-US" altLang="ko-KR" sz="12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200">
                <a:solidFill>
                  <a:schemeClr val="lt1"/>
                </a:solidFill>
              </a:rPr>
              <a:t>$ wget https://raw.githubusercontent.com/ROBOTIS-GIT/robotis_tools/master/install_ros_kinetic.sh &amp;&amp; chmod 755 ./install_ros_kinetic.sh &amp;&amp; bash</a:t>
            </a:r>
            <a:endParaRPr lang="en-US" altLang="ko-KR" sz="12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200">
                <a:solidFill>
                  <a:schemeClr val="lt1"/>
                </a:solidFill>
              </a:rPr>
              <a:t> ./install_ros_kinetic.sh</a:t>
            </a:r>
            <a:endParaRPr lang="en-US" altLang="ko-KR" sz="12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1.PC Setup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1.3 </a:t>
            </a:r>
            <a:r>
              <a:rPr lang="ko-KR" altLang="en-US"/>
              <a:t>Install Dependent ROS Packages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 sz="2100"/>
              <a:t>다음 단계는 원격 PC에 TurtBot3 제어용 종속 패키지를 설치하는 것이다</a:t>
            </a:r>
            <a:r>
              <a:rPr lang="en-US" altLang="ko-KR" sz="2100"/>
              <a:t>.</a:t>
            </a:r>
            <a:endParaRPr lang="en-US" altLang="ko-KR" sz="21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  <p:grpSp>
        <p:nvGrpSpPr>
          <p:cNvPr id="12" name=""/>
          <p:cNvGrpSpPr/>
          <p:nvPr/>
        </p:nvGrpSpPr>
        <p:grpSpPr>
          <a:xfrm rot="0">
            <a:off x="485129" y="2593526"/>
            <a:ext cx="8919598" cy="1670947"/>
            <a:chOff x="485129" y="2593526"/>
            <a:chExt cx="8919598" cy="1670947"/>
          </a:xfrm>
        </p:grpSpPr>
        <p:sp>
          <p:nvSpPr>
            <p:cNvPr id="7" name=""/>
            <p:cNvSpPr/>
            <p:nvPr/>
          </p:nvSpPr>
          <p:spPr>
            <a:xfrm>
              <a:off x="485129" y="2593526"/>
              <a:ext cx="8919598" cy="1670946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8" name=""/>
            <p:cNvSpPr txBox="1"/>
            <p:nvPr/>
          </p:nvSpPr>
          <p:spPr>
            <a:xfrm>
              <a:off x="571709" y="2928403"/>
              <a:ext cx="8762581" cy="100351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ko-KR" sz="1200">
                  <a:solidFill>
                    <a:schemeClr val="lt1"/>
                  </a:solidFill>
                  <a:latin typeface="Arial"/>
                  <a:cs typeface="Arial"/>
                </a:rPr>
                <a:t>$</a:t>
              </a:r>
              <a:r>
                <a:rPr lang="en-US" altLang="ko-KR" sz="1200">
                  <a:solidFill>
                    <a:srgbClr val="f79015"/>
                  </a:solidFill>
                  <a:latin typeface="Arial"/>
                  <a:cs typeface="Arial"/>
                </a:rPr>
                <a:t> sudo</a:t>
              </a:r>
              <a:r>
                <a:rPr lang="en-US" altLang="ko-KR" sz="1200">
                  <a:solidFill>
                    <a:schemeClr val="lt1"/>
                  </a:solidFill>
                  <a:latin typeface="Arial"/>
                  <a:cs typeface="Arial"/>
                </a:rPr>
                <a:t> apt-get install ros-kinetic-joy ros-kinetic-teleop-twist-joy ros-kinetic-teleop-twist-keyboard ros-kinetic-laser-proc ros-kinetic-rgbd-launch ros-kinetic-depthimage-to-laserscan ros-kinetic-rosserial-arduino ros-kinetic-rosserial-python ros-kinetic-rosserial-server ros-kinetic-rosserial-client ros-kinetic-rosserial-msgs ros-kinetic-amcl ros-kinetic-map-server ros-kinetic-move-base ros-kinetic-urdf ros-kinetic-xacro ros-kinetic-compressed-image-transport ros-kinetic-rqt-image-view ros-kinetic-gmapping </a:t>
              </a:r>
              <a:endParaRPr lang="en-US" altLang="ko-KR" sz="1200">
                <a:solidFill>
                  <a:schemeClr val="lt1"/>
                </a:solidFill>
                <a:latin typeface="Arial"/>
                <a:cs typeface="Arial"/>
              </a:endParaRPr>
            </a:p>
            <a:p>
              <a:pPr>
                <a:defRPr/>
              </a:pPr>
              <a:r>
                <a:rPr lang="en-US" altLang="ko-KR" sz="1200">
                  <a:solidFill>
                    <a:schemeClr val="lt1"/>
                  </a:solidFill>
                  <a:latin typeface="Arial"/>
                  <a:cs typeface="Arial"/>
                </a:rPr>
                <a:t>ros-kinetic-navigation ros-kinetic-interactive-markers</a:t>
              </a:r>
              <a:endParaRPr lang="en-US" altLang="ko-KR" sz="1200">
                <a:solidFill>
                  <a:schemeClr val="lt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1" name=""/>
          <p:cNvGrpSpPr/>
          <p:nvPr/>
        </p:nvGrpSpPr>
        <p:grpSpPr>
          <a:xfrm rot="0">
            <a:off x="481092" y="4797191"/>
            <a:ext cx="8943816" cy="1162372"/>
            <a:chOff x="452840" y="3804349"/>
            <a:chExt cx="8943816" cy="1162372"/>
          </a:xfrm>
        </p:grpSpPr>
        <p:sp>
          <p:nvSpPr>
            <p:cNvPr id="9" name=""/>
            <p:cNvSpPr/>
            <p:nvPr/>
          </p:nvSpPr>
          <p:spPr>
            <a:xfrm>
              <a:off x="452840" y="3804349"/>
              <a:ext cx="8943816" cy="1162371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0" name=""/>
            <p:cNvSpPr txBox="1"/>
            <p:nvPr/>
          </p:nvSpPr>
          <p:spPr>
            <a:xfrm>
              <a:off x="775721" y="3949645"/>
              <a:ext cx="4497642" cy="824026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en-US" altLang="ko-KR" sz="1200">
                  <a:solidFill>
                    <a:schemeClr val="lt1"/>
                  </a:solidFill>
                  <a:latin typeface="Arial"/>
                  <a:cs typeface="Arial"/>
                </a:rPr>
                <a:t>$ cd ~/catkin_ws/src/</a:t>
              </a:r>
              <a:endParaRPr lang="en-US" altLang="ko-KR" sz="1200">
                <a:solidFill>
                  <a:schemeClr val="lt1"/>
                </a:solidFill>
                <a:latin typeface="Arial"/>
                <a:cs typeface="Arial"/>
              </a:endParaRPr>
            </a:p>
            <a:p>
              <a:pPr>
                <a:defRPr/>
              </a:pPr>
              <a:r>
                <a:rPr lang="en-US" altLang="ko-KR" sz="1200">
                  <a:solidFill>
                    <a:schemeClr val="lt1"/>
                  </a:solidFill>
                  <a:latin typeface="Arial"/>
                  <a:cs typeface="Arial"/>
                </a:rPr>
                <a:t>$ git clone https://github.com/ROBOTIS-GIT/turtlebot3_msgs.git</a:t>
              </a:r>
              <a:endParaRPr lang="en-US" altLang="ko-KR" sz="1200">
                <a:solidFill>
                  <a:schemeClr val="lt1"/>
                </a:solidFill>
                <a:latin typeface="Arial"/>
                <a:cs typeface="Arial"/>
              </a:endParaRPr>
            </a:p>
            <a:p>
              <a:pPr>
                <a:defRPr/>
              </a:pPr>
              <a:r>
                <a:rPr lang="en-US" altLang="ko-KR" sz="1200">
                  <a:solidFill>
                    <a:schemeClr val="lt1"/>
                  </a:solidFill>
                  <a:latin typeface="Arial"/>
                  <a:cs typeface="Arial"/>
                </a:rPr>
                <a:t>$ git clone https://github.com/ROBOTIS-GIT/turtlebot3.git</a:t>
              </a:r>
              <a:endParaRPr lang="en-US" altLang="ko-KR" sz="1200">
                <a:solidFill>
                  <a:schemeClr val="lt1"/>
                </a:solidFill>
                <a:latin typeface="Arial"/>
                <a:cs typeface="Arial"/>
              </a:endParaRPr>
            </a:p>
            <a:p>
              <a:pPr>
                <a:defRPr/>
              </a:pPr>
              <a:r>
                <a:rPr lang="en-US" altLang="ko-KR" sz="1200">
                  <a:solidFill>
                    <a:schemeClr val="lt1"/>
                  </a:solidFill>
                  <a:latin typeface="Arial"/>
                  <a:cs typeface="Arial"/>
                </a:rPr>
                <a:t>$ cd ~/catkin_ws &amp;&amp; catkin_make</a:t>
              </a:r>
              <a:endParaRPr lang="en-US" altLang="ko-KR" sz="1200">
                <a:solidFill>
                  <a:schemeClr val="lt1"/>
                </a:solidFill>
                <a:latin typeface="Arial"/>
                <a:cs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1.PC Setup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7" y="1222982"/>
            <a:ext cx="8543925" cy="492169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  <a:defRPr/>
            </a:pPr>
            <a:r>
              <a:rPr lang="en-US" altLang="ko-KR" sz="7000" u="sng"/>
              <a:t>Catkin_make </a:t>
            </a:r>
            <a:r>
              <a:rPr lang="ko-KR" altLang="en-US" sz="7000" u="sng"/>
              <a:t>실행시 에러</a:t>
            </a:r>
            <a:r>
              <a:rPr lang="en-US" altLang="ko-KR" sz="7000" u="sng"/>
              <a:t> </a:t>
            </a:r>
            <a:r>
              <a:rPr lang="ko-KR" altLang="en-US" sz="7000" u="sng"/>
              <a:t>조치 사항</a:t>
            </a:r>
            <a:endParaRPr lang="ko-KR" altLang="en-US" sz="7000" u="sng"/>
          </a:p>
          <a:p>
            <a:pPr marL="0" indent="0">
              <a:buNone/>
              <a:defRPr/>
            </a:pPr>
            <a:endParaRPr lang="ko-KR" altLang="en-US" sz="7000" u="sng"/>
          </a:p>
          <a:p>
            <a:pPr marL="0" indent="0">
              <a:buNone/>
              <a:defRPr/>
            </a:pPr>
            <a:endParaRPr lang="ko-KR" altLang="en-US" sz="7000" u="sng"/>
          </a:p>
          <a:p>
            <a:pPr marL="0" indent="0">
              <a:buNone/>
              <a:defRPr/>
            </a:pPr>
            <a:endParaRPr lang="ko-KR" altLang="en-US" sz="7000" u="sng"/>
          </a:p>
          <a:p>
            <a:pPr marL="0" indent="0">
              <a:buNone/>
              <a:defRPr/>
            </a:pPr>
            <a:endParaRPr lang="ko-KR" altLang="en-US" sz="4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ko-KR" altLang="en-US" sz="4000">
                <a:latin typeface="맑은 고딕"/>
                <a:ea typeface="맑은 고딕"/>
              </a:rPr>
              <a:t>에러 조치사항</a:t>
            </a:r>
            <a:endParaRPr lang="ko-KR" altLang="en-US" sz="4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ko-KR" altLang="en-US" sz="4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ko-KR" altLang="en-US" sz="4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ko-KR" altLang="en-US" sz="4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ko-KR" altLang="en-US" sz="4000">
                <a:latin typeface="맑은 고딕"/>
                <a:ea typeface="맑은 고딕"/>
              </a:rPr>
              <a:t> </a:t>
            </a:r>
            <a:endParaRPr lang="ko-KR" altLang="en-US" sz="4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ko-KR" altLang="en-US" sz="4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ko-KR" altLang="en-US" sz="4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  <p:sp>
        <p:nvSpPr>
          <p:cNvPr id="10" name=""/>
          <p:cNvSpPr txBox="1"/>
          <p:nvPr/>
        </p:nvSpPr>
        <p:spPr>
          <a:xfrm>
            <a:off x="735400" y="1782303"/>
            <a:ext cx="8223532" cy="1787667"/>
          </a:xfrm>
          <a:prstGeom prst="rect">
            <a:avLst/>
          </a:prstGeom>
          <a:solidFill>
            <a:srgbClr val="fde9d1"/>
          </a:solidFill>
        </p:spPr>
        <p:txBody>
          <a:bodyPr wrap="square">
            <a:spAutoFit/>
          </a:bodyPr>
          <a:p>
            <a:pPr marL="0" indent="0">
              <a:buNone/>
              <a:defRPr/>
            </a:pPr>
            <a:r>
              <a:rPr lang="ko-KR" altLang="en-US" sz="1400">
                <a:latin typeface="맑은 고딕"/>
                <a:ea typeface="맑은 고딕"/>
                <a:cs typeface="Arial"/>
              </a:rPr>
              <a:t>   에러내용</a:t>
            </a:r>
            <a:r>
              <a:rPr lang="ko-KR" altLang="en-US" sz="1400">
                <a:latin typeface="Arial"/>
                <a:cs typeface="Arial"/>
              </a:rPr>
              <a:t> : Some packages could not be installed. This may mean that you have requested an     </a:t>
            </a:r>
            <a:endParaRPr lang="ko-KR" altLang="en-US" sz="1400">
              <a:latin typeface="Arial"/>
              <a:cs typeface="Arial"/>
            </a:endParaRPr>
          </a:p>
          <a:p>
            <a:pPr marL="0" indent="0">
              <a:buNone/>
              <a:defRPr/>
            </a:pPr>
            <a:r>
              <a:rPr lang="ko-KR" altLang="en-US" sz="1400">
                <a:latin typeface="Arial"/>
                <a:cs typeface="Arial"/>
              </a:rPr>
              <a:t>impossible situation or if you are using the unstable distribution that some required packages have not </a:t>
            </a:r>
            <a:endParaRPr lang="ko-KR" altLang="en-US" sz="1400">
              <a:latin typeface="Arial"/>
              <a:cs typeface="Arial"/>
            </a:endParaRPr>
          </a:p>
          <a:p>
            <a:pPr marL="0" indent="0">
              <a:buNone/>
              <a:defRPr/>
            </a:pPr>
            <a:r>
              <a:rPr lang="ko-KR" altLang="en-US" sz="1400">
                <a:latin typeface="Arial"/>
                <a:cs typeface="Arial"/>
              </a:rPr>
              <a:t>yet been created or been moved out of Incoming.</a:t>
            </a:r>
            <a:endParaRPr lang="ko-KR" altLang="en-US" sz="1400">
              <a:latin typeface="Arial"/>
              <a:cs typeface="Arial"/>
            </a:endParaRPr>
          </a:p>
          <a:p>
            <a:pPr marL="0" indent="0">
              <a:buNone/>
              <a:defRPr/>
            </a:pPr>
            <a:r>
              <a:rPr lang="ko-KR" altLang="en-US" sz="1400">
                <a:latin typeface="Arial"/>
                <a:cs typeface="Arial"/>
              </a:rPr>
              <a:t>The following information may help to resolve the situation:</a:t>
            </a:r>
            <a:endParaRPr lang="ko-KR" altLang="en-US" sz="1400">
              <a:latin typeface="Arial"/>
              <a:cs typeface="Arial"/>
            </a:endParaRPr>
          </a:p>
          <a:p>
            <a:pPr marL="0" indent="0">
              <a:buNone/>
              <a:defRPr/>
            </a:pPr>
            <a:r>
              <a:rPr lang="ko-KR" altLang="en-US" sz="1400">
                <a:latin typeface="Arial"/>
                <a:cs typeface="Arial"/>
              </a:rPr>
              <a:t>The following packages have unmet dependencies:</a:t>
            </a:r>
            <a:endParaRPr lang="ko-KR" altLang="en-US" sz="1400">
              <a:latin typeface="Arial"/>
              <a:cs typeface="Arial"/>
            </a:endParaRPr>
          </a:p>
          <a:p>
            <a:pPr marL="0" indent="0">
              <a:buNone/>
              <a:defRPr/>
            </a:pPr>
            <a:r>
              <a:rPr lang="ko-KR" altLang="en-US" sz="1400">
                <a:latin typeface="Arial"/>
                <a:cs typeface="Arial"/>
              </a:rPr>
              <a:t>catkin : Depends: python-catkin-pkg but it is not going to be installed</a:t>
            </a:r>
            <a:endParaRPr lang="ko-KR" altLang="en-US" sz="1400">
              <a:latin typeface="Arial"/>
              <a:cs typeface="Arial"/>
            </a:endParaRPr>
          </a:p>
          <a:p>
            <a:pPr marL="0" indent="0">
              <a:buNone/>
              <a:defRPr/>
            </a:pPr>
            <a:r>
              <a:rPr lang="ko-KR" altLang="en-US" sz="1400">
                <a:latin typeface="Arial"/>
                <a:cs typeface="Arial"/>
              </a:rPr>
              <a:t>E: Unable to correct problems, you have held broken packages</a:t>
            </a:r>
            <a:endParaRPr lang="ko-KR" altLang="en-US" sz="1400">
              <a:latin typeface="Arial"/>
              <a:cs typeface="Arial"/>
            </a:endParaRPr>
          </a:p>
          <a:p>
            <a:pPr marL="0" indent="0">
              <a:buNone/>
              <a:defRPr/>
            </a:pPr>
            <a:endParaRPr lang="ko-KR" altLang="en-US" sz="1400">
              <a:latin typeface="Arial"/>
              <a:cs typeface="Arial"/>
            </a:endParaRPr>
          </a:p>
        </p:txBody>
      </p:sp>
      <p:grpSp>
        <p:nvGrpSpPr>
          <p:cNvPr id="13" name=""/>
          <p:cNvGrpSpPr/>
          <p:nvPr/>
        </p:nvGrpSpPr>
        <p:grpSpPr>
          <a:xfrm rot="0">
            <a:off x="845853" y="4483262"/>
            <a:ext cx="3272693" cy="1457243"/>
            <a:chOff x="3719635" y="4287879"/>
            <a:chExt cx="3272693" cy="1457243"/>
          </a:xfrm>
        </p:grpSpPr>
        <p:sp>
          <p:nvSpPr>
            <p:cNvPr id="11" name=""/>
            <p:cNvSpPr/>
            <p:nvPr/>
          </p:nvSpPr>
          <p:spPr>
            <a:xfrm>
              <a:off x="3719635" y="4287879"/>
              <a:ext cx="3272693" cy="1457243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f0d1e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"/>
            <p:cNvSpPr txBox="1"/>
            <p:nvPr/>
          </p:nvSpPr>
          <p:spPr>
            <a:xfrm>
              <a:off x="4061556" y="4434415"/>
              <a:ext cx="2659284" cy="1157867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indent="0">
                <a:buNone/>
                <a:defRPr/>
              </a:pPr>
              <a:r>
                <a:rPr lang="ko-KR" altLang="en-US" sz="1400">
                  <a:latin typeface="맑은 고딕"/>
                  <a:ea typeface="맑은 고딕"/>
                </a:rPr>
                <a:t>$ sudo apt install catkin</a:t>
              </a:r>
              <a:endParaRPr lang="ko-KR" altLang="en-US" sz="1400">
                <a:latin typeface="맑은 고딕"/>
                <a:ea typeface="맑은 고딕"/>
              </a:endParaRPr>
            </a:p>
            <a:p>
              <a:pPr marL="0" indent="0">
                <a:buNone/>
                <a:defRPr/>
              </a:pPr>
              <a:r>
                <a:rPr lang="ko-KR" altLang="en-US" sz="1400">
                  <a:latin typeface="맑은 고딕"/>
                  <a:ea typeface="맑은 고딕"/>
                </a:rPr>
                <a:t>$ sudo apt-get install aptitude</a:t>
              </a:r>
              <a:endParaRPr lang="ko-KR" altLang="en-US" sz="1400">
                <a:latin typeface="맑은 고딕"/>
                <a:ea typeface="맑은 고딕"/>
              </a:endParaRPr>
            </a:p>
            <a:p>
              <a:pPr marL="0" indent="0">
                <a:buNone/>
                <a:defRPr/>
              </a:pPr>
              <a:r>
                <a:rPr lang="ko-KR" altLang="en-US" sz="1400">
                  <a:latin typeface="맑은 고딕"/>
                  <a:ea typeface="맑은 고딕"/>
                </a:rPr>
                <a:t>$ sudo aptitude install catkin</a:t>
              </a:r>
              <a:endParaRPr lang="ko-KR" altLang="en-US" sz="1400">
                <a:latin typeface="맑은 고딕"/>
                <a:ea typeface="맑은 고딕"/>
              </a:endParaRPr>
            </a:p>
            <a:p>
              <a:pPr marL="0" indent="0">
                <a:buNone/>
                <a:defRPr/>
              </a:pPr>
              <a:r>
                <a:rPr lang="ko-KR" altLang="en-US" sz="1400">
                  <a:latin typeface="맑은 고딕"/>
                  <a:ea typeface="맑은 고딕"/>
                </a:rPr>
                <a:t>$ cd ~/catkin_ws</a:t>
              </a:r>
              <a:endParaRPr lang="ko-KR" altLang="en-US" sz="1400">
                <a:latin typeface="맑은 고딕"/>
                <a:ea typeface="맑은 고딕"/>
              </a:endParaRPr>
            </a:p>
            <a:p>
              <a:pPr marL="0" indent="0">
                <a:buNone/>
                <a:defRPr/>
              </a:pPr>
              <a:r>
                <a:rPr lang="ko-KR" altLang="en-US" sz="1400">
                  <a:latin typeface="맑은 고딕"/>
                  <a:ea typeface="맑은 고딕"/>
                </a:rPr>
                <a:t>$ catkin_make</a:t>
              </a:r>
              <a:endParaRPr lang="ko-KR" altLang="en-US" sz="1400"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Microsoft</ep:Company>
  <ep:Words>1178</ep:Words>
  <ep:PresentationFormat>A4 용지(210x297mm)</ep:PresentationFormat>
  <ep:Paragraphs>304</ep:Paragraphs>
  <ep:Slides>42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ep:HeadingPairs>
  <ep:TitlesOfParts>
    <vt:vector size="43" baseType="lpstr">
      <vt:lpstr>Office 테마</vt:lpstr>
      <vt:lpstr>Turtlebot연동 메뉴얼</vt:lpstr>
      <vt:lpstr>목차</vt:lpstr>
      <vt:lpstr>목차</vt:lpstr>
      <vt:lpstr>목차</vt:lpstr>
      <vt:lpstr>목차</vt:lpstr>
      <vt:lpstr>Setup</vt:lpstr>
      <vt:lpstr>1.PC Setup</vt:lpstr>
      <vt:lpstr>1.PC Setup</vt:lpstr>
      <vt:lpstr>1.PC Setup</vt:lpstr>
      <vt:lpstr>1.PC Setup</vt:lpstr>
      <vt:lpstr>1.PC Setup</vt:lpstr>
      <vt:lpstr>1.PC Setup</vt:lpstr>
      <vt:lpstr>1.PC Setup</vt:lpstr>
      <vt:lpstr>2.SBC Setup</vt:lpstr>
      <vt:lpstr>2.SBC Setup</vt:lpstr>
      <vt:lpstr>2.SBC Setup</vt:lpstr>
      <vt:lpstr>2.SBC Setup</vt:lpstr>
      <vt:lpstr>2.SBC Setup</vt:lpstr>
      <vt:lpstr>슬라이드 19</vt:lpstr>
      <vt:lpstr>슬라이드 20</vt:lpstr>
      <vt:lpstr>2.SBC Setup</vt:lpstr>
      <vt:lpstr>3.OpenCR Setup</vt:lpstr>
      <vt:lpstr>3.OpenCR Setup</vt:lpstr>
      <vt:lpstr>3.OpenCR Setup</vt:lpstr>
      <vt:lpstr>3.OpenCR Setup</vt:lpstr>
      <vt:lpstr>3.OpenCR Setup</vt:lpstr>
      <vt:lpstr>3.OpenCR Setup</vt:lpstr>
      <vt:lpstr>Bringup</vt:lpstr>
      <vt:lpstr>Bringup</vt:lpstr>
      <vt:lpstr>Bringup</vt:lpstr>
      <vt:lpstr>Bringup</vt:lpstr>
      <vt:lpstr>Bringup</vt:lpstr>
      <vt:lpstr>Bringup</vt:lpstr>
      <vt:lpstr>Basic Operation</vt:lpstr>
      <vt:lpstr>Basic Operation</vt:lpstr>
      <vt:lpstr>Basic Operation</vt:lpstr>
      <vt:lpstr>Basic Operation</vt:lpstr>
      <vt:lpstr>Basic Operation</vt:lpstr>
      <vt:lpstr>슬라이드 39</vt:lpstr>
      <vt:lpstr>슬라이드 40</vt:lpstr>
      <vt:lpstr>슬라이드 41</vt:lpstr>
      <vt:lpstr>슬라이드 42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2018-03-04T04:23:51.000</dcterms:created>
  <dc:creator>admin</dc:creator>
  <cp:lastModifiedBy>jebs2</cp:lastModifiedBy>
  <dcterms:modified xsi:type="dcterms:W3CDTF">2019-07-16T17:35:53.723</dcterms:modified>
  <cp:revision>1816</cp:revision>
  <dc:title>고급 프로그래밍</dc:title>
  <cp:version>1000.0000.01</cp:version>
</cp:coreProperties>
</file>